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379" r:id="rId2"/>
    <p:sldId id="514" r:id="rId3"/>
    <p:sldId id="515" r:id="rId4"/>
    <p:sldId id="520" r:id="rId5"/>
    <p:sldId id="516" r:id="rId6"/>
    <p:sldId id="517" r:id="rId7"/>
    <p:sldId id="523" r:id="rId8"/>
    <p:sldId id="539" r:id="rId9"/>
    <p:sldId id="521" r:id="rId10"/>
    <p:sldId id="518" r:id="rId11"/>
    <p:sldId id="519" r:id="rId12"/>
    <p:sldId id="524" r:id="rId13"/>
    <p:sldId id="538" r:id="rId14"/>
    <p:sldId id="525" r:id="rId15"/>
    <p:sldId id="527" r:id="rId16"/>
    <p:sldId id="522" r:id="rId17"/>
    <p:sldId id="530" r:id="rId18"/>
    <p:sldId id="529" r:id="rId19"/>
    <p:sldId id="540" r:id="rId20"/>
    <p:sldId id="541" r:id="rId21"/>
    <p:sldId id="531" r:id="rId22"/>
    <p:sldId id="532" r:id="rId23"/>
    <p:sldId id="533" r:id="rId24"/>
    <p:sldId id="534" r:id="rId25"/>
    <p:sldId id="536" r:id="rId26"/>
    <p:sldId id="535" r:id="rId27"/>
    <p:sldId id="537" r:id="rId28"/>
    <p:sldId id="542" r:id="rId29"/>
    <p:sldId id="551" r:id="rId30"/>
    <p:sldId id="552" r:id="rId31"/>
    <p:sldId id="559" r:id="rId32"/>
    <p:sldId id="555" r:id="rId33"/>
    <p:sldId id="513" r:id="rId34"/>
    <p:sldId id="543" r:id="rId35"/>
    <p:sldId id="557" r:id="rId36"/>
    <p:sldId id="558" r:id="rId3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8A2626"/>
    <a:srgbClr val="FF00FF"/>
    <a:srgbClr val="FFCCFF"/>
    <a:srgbClr val="E2AD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48" autoAdjust="0"/>
    <p:restoredTop sz="92877" autoAdjust="0"/>
  </p:normalViewPr>
  <p:slideViewPr>
    <p:cSldViewPr>
      <p:cViewPr varScale="1">
        <p:scale>
          <a:sx n="100" d="100"/>
          <a:sy n="100" d="100"/>
        </p:scale>
        <p:origin x="-1104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787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2066"/>
    </p:cViewPr>
  </p:sorterViewPr>
  <p:notesViewPr>
    <p:cSldViewPr>
      <p:cViewPr varScale="1">
        <p:scale>
          <a:sx n="82" d="100"/>
          <a:sy n="82" d="100"/>
        </p:scale>
        <p:origin x="-3936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notesMaster" Target="notesMasters/notesMaster1.xml"/><Relationship Id="rId39" Type="http://schemas.openxmlformats.org/officeDocument/2006/relationships/handoutMaster" Target="handoutMasters/handoutMaster1.xml"/><Relationship Id="rId40" Type="http://schemas.openxmlformats.org/officeDocument/2006/relationships/printerSettings" Target="printerSettings/printerSettings1.bin"/><Relationship Id="rId41" Type="http://schemas.openxmlformats.org/officeDocument/2006/relationships/presProps" Target="presProps.xml"/><Relationship Id="rId42" Type="http://schemas.openxmlformats.org/officeDocument/2006/relationships/viewProps" Target="viewProps.xml"/><Relationship Id="rId43" Type="http://schemas.openxmlformats.org/officeDocument/2006/relationships/theme" Target="theme/theme1.xml"/><Relationship Id="rId4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7.wmf"/><Relationship Id="rId4" Type="http://schemas.openxmlformats.org/officeDocument/2006/relationships/image" Target="../media/image58.wmf"/><Relationship Id="rId1" Type="http://schemas.openxmlformats.org/officeDocument/2006/relationships/image" Target="../media/image55.wmf"/><Relationship Id="rId2" Type="http://schemas.openxmlformats.org/officeDocument/2006/relationships/image" Target="../media/image5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C798D6-6CF0-47DA-AEAE-5C29439888FC}" type="datetimeFigureOut">
              <a:rPr lang="pt-BR" smtClean="0"/>
              <a:pPr/>
              <a:t>8/24/16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75082F-7E44-494B-A9A7-8E35A1A0E25C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5011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C2A26A-5358-4F39-B973-351CF9D482E6}" type="datetimeFigureOut">
              <a:rPr lang="pt-BR" smtClean="0"/>
              <a:pPr/>
              <a:t>8/24/16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FA6929-0E45-49D6-9A7D-E0428F18B67A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6678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eaLnBrk="1" hangingPunct="1"/>
            <a:fld id="{E4C4A4D8-96EA-491D-B590-9C40738AF35B}" type="slidenum">
              <a:rPr lang="pt-BR" altLang="en-US">
                <a:latin typeface="Arial" charset="0"/>
              </a:rPr>
              <a:pPr eaLnBrk="1" hangingPunct="1"/>
              <a:t>28</a:t>
            </a:fld>
            <a:endParaRPr lang="pt-BR" altLang="en-US">
              <a:latin typeface="Arial" charset="0"/>
            </a:endParaRPr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203652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636912"/>
            <a:ext cx="7772400" cy="1470025"/>
          </a:xfrm>
        </p:spPr>
        <p:txBody>
          <a:bodyPr>
            <a:normAutofit/>
          </a:bodyPr>
          <a:lstStyle>
            <a:lvl1pPr algn="l">
              <a:defRPr sz="3500" b="1">
                <a:solidFill>
                  <a:srgbClr val="8A2626"/>
                </a:solidFill>
                <a:latin typeface="Swis721 Cn BT" panose="020B0506020202030204" pitchFamily="34" charset="0"/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1589" y="3692624"/>
            <a:ext cx="6400800" cy="17526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8A2626"/>
                </a:solidFill>
                <a:latin typeface="Swis721 Cn BT" panose="020B0506020202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 smtClean="0"/>
              <a:t>Clique para editar o estilo do subtítulo mestre</a:t>
            </a:r>
            <a:endParaRPr lang="pt-BR" dirty="0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638175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852387"/>
            <a:ext cx="2592288" cy="692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6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23863" y="6625816"/>
            <a:ext cx="9991726" cy="1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0" name="Retângulo 9"/>
          <p:cNvSpPr/>
          <p:nvPr userDrawn="1"/>
        </p:nvSpPr>
        <p:spPr>
          <a:xfrm>
            <a:off x="8184360" y="6309320"/>
            <a:ext cx="82586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200" dirty="0" smtClean="0">
                <a:solidFill>
                  <a:schemeClr val="bg1">
                    <a:lumMod val="65000"/>
                  </a:schemeClr>
                </a:solidFill>
                <a:latin typeface="Swis721 Cn BT" panose="020B0506020202030204" pitchFamily="34" charset="0"/>
              </a:rPr>
              <a:t>CIn.ufpe.br</a:t>
            </a:r>
            <a:endParaRPr lang="pt-BR" sz="1200" dirty="0">
              <a:solidFill>
                <a:schemeClr val="bg1">
                  <a:lumMod val="65000"/>
                </a:schemeClr>
              </a:solidFill>
              <a:latin typeface="Swis721 Cn BT" panose="020B05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0349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6800" y="228600"/>
            <a:ext cx="7772400" cy="1143000"/>
          </a:xfrm>
        </p:spPr>
        <p:txBody>
          <a:bodyPr>
            <a:noAutofit/>
          </a:bodyPr>
          <a:lstStyle>
            <a:lvl1pPr algn="l">
              <a:defRPr sz="4400" b="1">
                <a:solidFill>
                  <a:srgbClr val="8A2626"/>
                </a:solidFill>
                <a:latin typeface="+mj-lt"/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4637113"/>
          </a:xfrm>
        </p:spPr>
        <p:txBody>
          <a:bodyPr>
            <a:normAutofit/>
          </a:bodyPr>
          <a:lstStyle>
            <a:lvl1pPr>
              <a:defRPr sz="2400">
                <a:solidFill>
                  <a:srgbClr val="8A2626"/>
                </a:solidFill>
                <a:latin typeface="+mj-lt"/>
              </a:defRPr>
            </a:lvl1pPr>
            <a:lvl2pPr>
              <a:defRPr sz="2000">
                <a:solidFill>
                  <a:srgbClr val="8A2626"/>
                </a:solidFill>
                <a:latin typeface="+mj-lt"/>
              </a:defRPr>
            </a:lvl2pPr>
            <a:lvl3pPr>
              <a:defRPr sz="1800">
                <a:solidFill>
                  <a:srgbClr val="8A2626"/>
                </a:solidFill>
                <a:latin typeface="+mj-lt"/>
              </a:defRPr>
            </a:lvl3pPr>
            <a:lvl4pPr>
              <a:defRPr sz="1600">
                <a:solidFill>
                  <a:srgbClr val="8A2626"/>
                </a:solidFill>
                <a:latin typeface="+mj-lt"/>
              </a:defRPr>
            </a:lvl4pPr>
            <a:lvl5pPr>
              <a:defRPr sz="1600">
                <a:solidFill>
                  <a:srgbClr val="8A2626"/>
                </a:solidFill>
                <a:latin typeface="+mj-lt"/>
              </a:defRPr>
            </a:lvl5pPr>
          </a:lstStyle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638175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6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1000" y="6762750"/>
            <a:ext cx="9991726" cy="1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9" name="Retângulo 8"/>
          <p:cNvSpPr/>
          <p:nvPr userDrawn="1"/>
        </p:nvSpPr>
        <p:spPr>
          <a:xfrm>
            <a:off x="8153400" y="6477000"/>
            <a:ext cx="82586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200" dirty="0" smtClean="0">
                <a:solidFill>
                  <a:schemeClr val="bg1">
                    <a:lumMod val="65000"/>
                  </a:schemeClr>
                </a:solidFill>
                <a:latin typeface="Swis721 Cn BT" panose="020B0506020202030204" pitchFamily="34" charset="0"/>
              </a:rPr>
              <a:t>CIn.ufpe.br</a:t>
            </a:r>
            <a:endParaRPr lang="pt-BR" sz="1200" dirty="0">
              <a:solidFill>
                <a:schemeClr val="bg1">
                  <a:lumMod val="65000"/>
                </a:schemeClr>
              </a:solidFill>
              <a:latin typeface="Swis721 Cn BT" panose="020B0506020202030204" pitchFamily="34" charset="0"/>
            </a:endParaRPr>
          </a:p>
        </p:txBody>
      </p:sp>
      <p:sp>
        <p:nvSpPr>
          <p:cNvPr id="10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381000" y="6324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30E64-08E1-4CA4-97BB-8E38FA75E785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22817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30E64-08E1-4CA4-97BB-8E38FA75E785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0337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in.ufpe.br/~hfb/ce" TargetMode="External"/><Relationship Id="rId3" Type="http://schemas.openxmlformats.org/officeDocument/2006/relationships/hyperlink" Target="http://www.cin.ufpe.br/~luciano/cursos/ce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Relationship Id="rId3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4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4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4" Type="http://schemas.openxmlformats.org/officeDocument/2006/relationships/image" Target="../media/image25.png"/><Relationship Id="rId5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4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4" Type="http://schemas.openxmlformats.org/officeDocument/2006/relationships/image" Target="../media/image32.png"/><Relationship Id="rId5" Type="http://schemas.openxmlformats.org/officeDocument/2006/relationships/image" Target="../media/image33.png"/><Relationship Id="rId6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4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5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8.png"/><Relationship Id="rId3" Type="http://schemas.openxmlformats.org/officeDocument/2006/relationships/image" Target="../media/image39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4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0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3.png"/><Relationship Id="rId3" Type="http://schemas.openxmlformats.org/officeDocument/2006/relationships/image" Target="../media/image44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4" Type="http://schemas.openxmlformats.org/officeDocument/2006/relationships/image" Target="../media/image4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5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8.png"/><Relationship Id="rId3" Type="http://schemas.openxmlformats.org/officeDocument/2006/relationships/image" Target="../media/image49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0.png"/><Relationship Id="rId3" Type="http://schemas.openxmlformats.org/officeDocument/2006/relationships/image" Target="../media/image51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3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4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55.w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56.wmf"/><Relationship Id="rId7" Type="http://schemas.openxmlformats.org/officeDocument/2006/relationships/oleObject" Target="../embeddings/oleObject3.bin"/><Relationship Id="rId8" Type="http://schemas.openxmlformats.org/officeDocument/2006/relationships/image" Target="../media/image57.wmf"/><Relationship Id="rId9" Type="http://schemas.openxmlformats.org/officeDocument/2006/relationships/oleObject" Target="../embeddings/oleObject4.bin"/><Relationship Id="rId10" Type="http://schemas.openxmlformats.org/officeDocument/2006/relationships/image" Target="../media/image58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438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pt-BR" u="sng" dirty="0" smtClean="0">
                <a:latin typeface="+mj-lt"/>
              </a:rPr>
              <a:t>Computação Eletrônica</a:t>
            </a:r>
            <a:r>
              <a:rPr lang="pt-BR" dirty="0" smtClean="0">
                <a:latin typeface="+mj-lt"/>
              </a:rPr>
              <a:t/>
            </a:r>
            <a:br>
              <a:rPr lang="pt-BR" dirty="0" smtClean="0">
                <a:latin typeface="+mj-lt"/>
              </a:rPr>
            </a:br>
            <a:r>
              <a:rPr lang="pt-BR" dirty="0" smtClean="0">
                <a:latin typeface="+mj-lt"/>
              </a:rPr>
              <a:t/>
            </a:r>
            <a:br>
              <a:rPr lang="pt-BR" dirty="0" smtClean="0">
                <a:latin typeface="+mj-lt"/>
              </a:rPr>
            </a:br>
            <a:r>
              <a:rPr lang="pt-BR" dirty="0" smtClean="0">
                <a:latin typeface="+mj-lt"/>
              </a:rPr>
              <a:t>Laços de repetição – for, </a:t>
            </a:r>
            <a:r>
              <a:rPr lang="pt-BR" dirty="0" err="1" smtClean="0">
                <a:latin typeface="+mj-lt"/>
              </a:rPr>
              <a:t>while</a:t>
            </a:r>
            <a:r>
              <a:rPr lang="pt-BR" dirty="0" smtClean="0">
                <a:latin typeface="+mj-lt"/>
              </a:rPr>
              <a:t>, </a:t>
            </a:r>
            <a:r>
              <a:rPr lang="pt-BR" dirty="0" err="1" smtClean="0">
                <a:latin typeface="+mj-lt"/>
              </a:rPr>
              <a:t>do-while</a:t>
            </a:r>
            <a:endParaRPr lang="pt-BR" sz="3600" dirty="0">
              <a:latin typeface="+mj-lt"/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 bwMode="auto">
          <a:xfrm>
            <a:off x="731589" y="4191000"/>
            <a:ext cx="6400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l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rgbClr val="8A2626"/>
                </a:solidFill>
                <a:latin typeface="Swis721 Cn BT" panose="020B0506020202030204" pitchFamily="34" charset="0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400" dirty="0" err="1" smtClean="0">
                <a:latin typeface="+mj-lt"/>
              </a:rPr>
              <a:t>Prof</a:t>
            </a:r>
            <a:r>
              <a:rPr lang="pt-BR" sz="2400" dirty="0" smtClean="0">
                <a:latin typeface="+mj-lt"/>
              </a:rPr>
              <a:t>: Luciano Barbosa</a:t>
            </a:r>
          </a:p>
          <a:p>
            <a:r>
              <a:rPr lang="pt-BR" sz="1800" noProof="1" smtClean="0"/>
              <a:t>(Slides adaptados do Prof. Hansenclever Bassani)</a:t>
            </a:r>
          </a:p>
          <a:p>
            <a:r>
              <a:rPr lang="pt-BR" sz="1800" noProof="1" smtClean="0">
                <a:latin typeface="+mn-lt"/>
              </a:rPr>
              <a:t>S</a:t>
            </a:r>
            <a:r>
              <a:rPr lang="pt-BR" noProof="1" smtClean="0">
                <a:latin typeface="+mn-lt"/>
              </a:rPr>
              <a:t>ite da disciplina: </a:t>
            </a:r>
            <a:r>
              <a:rPr lang="pt-BR" noProof="1" smtClean="0">
                <a:latin typeface="+mn-lt"/>
                <a:hlinkClick r:id="rId2"/>
              </a:rPr>
              <a:t>www.cin.ufpe.br/~hfb/ce</a:t>
            </a:r>
            <a:endParaRPr lang="pt-BR" noProof="1" smtClean="0">
              <a:latin typeface="+mn-lt"/>
            </a:endParaRPr>
          </a:p>
          <a:p>
            <a:r>
              <a:rPr lang="pt-BR" noProof="1">
                <a:latin typeface="+mj-lt"/>
              </a:rPr>
              <a:t>Site da turma: </a:t>
            </a:r>
            <a:r>
              <a:rPr lang="pt-BR" noProof="1" smtClean="0">
                <a:latin typeface="+mj-lt"/>
                <a:hlinkClick r:id="rId3"/>
              </a:rPr>
              <a:t>www.cin.ufpe.br</a:t>
            </a:r>
            <a:r>
              <a:rPr lang="pt-BR" noProof="1">
                <a:latin typeface="+mj-lt"/>
                <a:hlinkClick r:id="rId3"/>
              </a:rPr>
              <a:t>/~luciano/cursos/ce</a:t>
            </a:r>
            <a:r>
              <a:rPr lang="pt-BR" noProof="1" smtClean="0">
                <a:latin typeface="+mj-lt"/>
                <a:hlinkClick r:id="rId3"/>
              </a:rPr>
              <a:t>/</a:t>
            </a:r>
            <a:endParaRPr lang="pt-BR" noProof="1" smtClean="0">
              <a:latin typeface="+mj-lt"/>
            </a:endParaRPr>
          </a:p>
          <a:p>
            <a:endParaRPr lang="pt-B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43207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dirty="0" smtClean="0"/>
              <a:t>Estruturas de Repetição: </a:t>
            </a:r>
            <a:r>
              <a:rPr lang="pt-BR" sz="4000" dirty="0" err="1" smtClean="0">
                <a:solidFill>
                  <a:schemeClr val="tx2"/>
                </a:solidFill>
              </a:rPr>
              <a:t>do</a:t>
            </a:r>
            <a:r>
              <a:rPr lang="pt-BR" sz="4000" dirty="0" err="1" smtClean="0"/>
              <a:t>-</a:t>
            </a:r>
            <a:r>
              <a:rPr lang="pt-BR" sz="4000" dirty="0" err="1" smtClean="0">
                <a:solidFill>
                  <a:schemeClr val="tx2"/>
                </a:solidFill>
              </a:rPr>
              <a:t>while</a:t>
            </a:r>
            <a:endParaRPr lang="pt-BR" sz="4000" dirty="0">
              <a:solidFill>
                <a:schemeClr val="tx2"/>
              </a:solidFill>
            </a:endParaRPr>
          </a:p>
        </p:txBody>
      </p:sp>
      <p:sp>
        <p:nvSpPr>
          <p:cNvPr id="17410" name="Espaço Reservado para Conteúdo 1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4637113"/>
          </a:xfrm>
        </p:spPr>
        <p:txBody>
          <a:bodyPr>
            <a:normAutofit/>
          </a:bodyPr>
          <a:lstStyle/>
          <a:p>
            <a:r>
              <a:rPr lang="pt-BR" dirty="0" smtClean="0"/>
              <a:t>A estrutura </a:t>
            </a:r>
            <a:r>
              <a:rPr lang="pt-BR" b="1" dirty="0" err="1" smtClean="0">
                <a:solidFill>
                  <a:schemeClr val="tx2"/>
                </a:solidFill>
              </a:rPr>
              <a:t>do</a:t>
            </a:r>
            <a:r>
              <a:rPr lang="pt-BR" dirty="0" err="1" smtClean="0"/>
              <a:t>-</a:t>
            </a:r>
            <a:r>
              <a:rPr lang="pt-BR" b="1" dirty="0" err="1" smtClean="0">
                <a:solidFill>
                  <a:schemeClr val="tx2"/>
                </a:solidFill>
                <a:ea typeface="+mj-ea"/>
                <a:cs typeface="+mj-cs"/>
              </a:rPr>
              <a:t>while</a:t>
            </a:r>
            <a:r>
              <a:rPr lang="pt-BR" dirty="0" smtClean="0"/>
              <a:t> possui a seguinte sintaxe:</a:t>
            </a:r>
          </a:p>
          <a:p>
            <a:endParaRPr lang="pt-BR" b="1" dirty="0" smtClean="0">
              <a:solidFill>
                <a:schemeClr val="tx2"/>
              </a:solidFill>
            </a:endParaRPr>
          </a:p>
          <a:p>
            <a:endParaRPr lang="pt-BR" b="1" dirty="0" smtClean="0">
              <a:solidFill>
                <a:schemeClr val="tx2"/>
              </a:solidFill>
            </a:endParaRPr>
          </a:p>
          <a:p>
            <a:endParaRPr lang="pt-BR" b="1" dirty="0" smtClean="0">
              <a:solidFill>
                <a:schemeClr val="tx2"/>
              </a:solidFill>
            </a:endParaRPr>
          </a:p>
          <a:p>
            <a:endParaRPr lang="pt-BR" b="1" dirty="0" smtClean="0">
              <a:solidFill>
                <a:schemeClr val="tx2"/>
              </a:solidFill>
            </a:endParaRPr>
          </a:p>
          <a:p>
            <a:r>
              <a:rPr lang="pt-BR" dirty="0" smtClean="0"/>
              <a:t>A diferença do </a:t>
            </a:r>
            <a:r>
              <a:rPr lang="pt-BR" b="1" dirty="0" err="1" smtClean="0">
                <a:solidFill>
                  <a:schemeClr val="tx2"/>
                </a:solidFill>
              </a:rPr>
              <a:t>while</a:t>
            </a:r>
            <a:r>
              <a:rPr lang="pt-BR" b="1" dirty="0" smtClean="0">
                <a:solidFill>
                  <a:schemeClr val="tx2"/>
                </a:solidFill>
              </a:rPr>
              <a:t> </a:t>
            </a:r>
            <a:r>
              <a:rPr lang="pt-BR" dirty="0" smtClean="0"/>
              <a:t>para o </a:t>
            </a:r>
            <a:r>
              <a:rPr lang="pt-BR" b="1" dirty="0" err="1" smtClean="0">
                <a:solidFill>
                  <a:schemeClr val="tx2"/>
                </a:solidFill>
              </a:rPr>
              <a:t>do</a:t>
            </a:r>
            <a:r>
              <a:rPr lang="pt-BR" dirty="0" err="1" smtClean="0"/>
              <a:t>-</a:t>
            </a:r>
            <a:r>
              <a:rPr lang="pt-BR" b="1" dirty="0" err="1" smtClean="0">
                <a:solidFill>
                  <a:schemeClr val="tx2"/>
                </a:solidFill>
              </a:rPr>
              <a:t>while</a:t>
            </a:r>
            <a:r>
              <a:rPr lang="pt-BR" dirty="0" smtClean="0"/>
              <a:t> é que, no </a:t>
            </a:r>
            <a:r>
              <a:rPr lang="pt-BR" b="1" dirty="0" err="1" smtClean="0">
                <a:solidFill>
                  <a:schemeClr val="tx2"/>
                </a:solidFill>
              </a:rPr>
              <a:t>do</a:t>
            </a:r>
            <a:r>
              <a:rPr lang="pt-BR" dirty="0" err="1" smtClean="0"/>
              <a:t>-</a:t>
            </a:r>
            <a:r>
              <a:rPr lang="pt-BR" b="1" dirty="0" err="1" smtClean="0">
                <a:solidFill>
                  <a:schemeClr val="tx2"/>
                </a:solidFill>
              </a:rPr>
              <a:t>while</a:t>
            </a:r>
            <a:r>
              <a:rPr lang="pt-BR" dirty="0" smtClean="0"/>
              <a:t> </a:t>
            </a:r>
            <a:r>
              <a:rPr lang="pt-BR" u="sng" dirty="0" smtClean="0"/>
              <a:t>sempre acontece a primeira execução do bloco de comandos</a:t>
            </a:r>
            <a:r>
              <a:rPr lang="pt-BR" dirty="0" smtClean="0"/>
              <a:t> e a expressão booleana só é avaliada ao final de cada execução.</a:t>
            </a:r>
          </a:p>
          <a:p>
            <a:pPr lvl="1"/>
            <a:r>
              <a:rPr lang="pt-BR" dirty="0" smtClean="0"/>
              <a:t>Se for </a:t>
            </a:r>
            <a:r>
              <a:rPr lang="pt-BR" b="1" dirty="0" smtClean="0"/>
              <a:t>verdadeira</a:t>
            </a:r>
            <a:r>
              <a:rPr lang="pt-BR" dirty="0" smtClean="0"/>
              <a:t>, o bloco de comandos é repetido;</a:t>
            </a:r>
          </a:p>
          <a:p>
            <a:pPr lvl="1"/>
            <a:r>
              <a:rPr lang="pt-BR" dirty="0" smtClean="0"/>
              <a:t>Se for </a:t>
            </a:r>
            <a:r>
              <a:rPr lang="pt-BR" b="1" dirty="0" smtClean="0"/>
              <a:t>falso</a:t>
            </a:r>
            <a:r>
              <a:rPr lang="pt-BR" dirty="0" smtClean="0"/>
              <a:t>, o laço termina.</a:t>
            </a:r>
          </a:p>
          <a:p>
            <a:endParaRPr lang="pt-BR" dirty="0" smtClean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95600" y="2057400"/>
            <a:ext cx="296227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600200"/>
            <a:ext cx="6048375" cy="454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066800" y="0"/>
            <a:ext cx="7772400" cy="1143000"/>
          </a:xfrm>
        </p:spPr>
        <p:txBody>
          <a:bodyPr/>
          <a:lstStyle/>
          <a:p>
            <a:r>
              <a:rPr lang="pt-BR" sz="4000" dirty="0" smtClean="0"/>
              <a:t>Estruturas de Repetição: </a:t>
            </a:r>
            <a:r>
              <a:rPr lang="pt-BR" sz="4000" dirty="0" err="1" smtClean="0">
                <a:solidFill>
                  <a:schemeClr val="tx2"/>
                </a:solidFill>
              </a:rPr>
              <a:t>do</a:t>
            </a:r>
            <a:r>
              <a:rPr lang="pt-BR" sz="4000" dirty="0" err="1" smtClean="0"/>
              <a:t>-</a:t>
            </a:r>
            <a:r>
              <a:rPr lang="pt-BR" sz="4000" dirty="0" err="1" smtClean="0">
                <a:solidFill>
                  <a:schemeClr val="tx2"/>
                </a:solidFill>
              </a:rPr>
              <a:t>while</a:t>
            </a:r>
            <a:endParaRPr lang="pt-BR" sz="4000" dirty="0">
              <a:solidFill>
                <a:schemeClr val="tx2"/>
              </a:solidFill>
            </a:endParaRPr>
          </a:p>
        </p:txBody>
      </p:sp>
      <p:sp>
        <p:nvSpPr>
          <p:cNvPr id="17410" name="Espaço Reservado para Conteúdo 1"/>
          <p:cNvSpPr>
            <a:spLocks noGrp="1"/>
          </p:cNvSpPr>
          <p:nvPr>
            <p:ph idx="1"/>
          </p:nvPr>
        </p:nvSpPr>
        <p:spPr>
          <a:xfrm>
            <a:off x="381000" y="990600"/>
            <a:ext cx="8458200" cy="4637113"/>
          </a:xfrm>
        </p:spPr>
        <p:txBody>
          <a:bodyPr>
            <a:normAutofit/>
          </a:bodyPr>
          <a:lstStyle/>
          <a:p>
            <a:r>
              <a:rPr lang="pt-BR" dirty="0" smtClean="0"/>
              <a:t>Com o </a:t>
            </a:r>
            <a:r>
              <a:rPr lang="pt-BR" b="1" dirty="0" err="1" smtClean="0">
                <a:solidFill>
                  <a:schemeClr val="tx2"/>
                </a:solidFill>
              </a:rPr>
              <a:t>do</a:t>
            </a:r>
            <a:r>
              <a:rPr lang="pt-BR" dirty="0" err="1" smtClean="0"/>
              <a:t>-</a:t>
            </a:r>
            <a:r>
              <a:rPr lang="pt-BR" b="1" dirty="0" err="1" smtClean="0">
                <a:solidFill>
                  <a:schemeClr val="tx2"/>
                </a:solidFill>
              </a:rPr>
              <a:t>while</a:t>
            </a:r>
            <a:r>
              <a:rPr lang="pt-BR" dirty="0" smtClean="0"/>
              <a:t>, o programa anterior poderia ser escrito assim: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5722" y="4933950"/>
            <a:ext cx="3718278" cy="161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Espaço Reservado para Conteúdo 1"/>
          <p:cNvSpPr txBox="1">
            <a:spLocks/>
          </p:cNvSpPr>
          <p:nvPr/>
        </p:nvSpPr>
        <p:spPr>
          <a:xfrm>
            <a:off x="6096000" y="1600200"/>
            <a:ext cx="3048000" cy="39513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A2626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Podemos utilizar expressões booleanas tão complexas quanto se queira </a:t>
            </a:r>
            <a:r>
              <a:rPr kumimoji="0" lang="pt-BR" sz="2000" b="0" i="0" u="none" strike="noStrike" kern="1200" cap="none" spc="0" normalizeH="0" noProof="0" dirty="0" smtClean="0">
                <a:ln>
                  <a:noFill/>
                </a:ln>
                <a:solidFill>
                  <a:srgbClr val="8A2626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dentro dos parênteses do </a:t>
            </a:r>
            <a:r>
              <a:rPr kumimoji="0" lang="pt-BR" sz="2000" b="1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while</a:t>
            </a:r>
            <a:r>
              <a:rPr kumimoji="0" lang="pt-BR" sz="2000" b="0" i="0" u="none" strike="noStrike" kern="1200" cap="none" spc="0" normalizeH="0" noProof="0" dirty="0" smtClean="0">
                <a:ln>
                  <a:noFill/>
                </a:ln>
                <a:solidFill>
                  <a:srgbClr val="8A2626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.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t-BR" sz="2000" b="1" baseline="0" dirty="0" smtClean="0">
                <a:solidFill>
                  <a:srgbClr val="8A2626"/>
                </a:solidFill>
                <a:latin typeface="+mj-lt"/>
              </a:rPr>
              <a:t>Obs</a:t>
            </a:r>
            <a:r>
              <a:rPr lang="pt-BR" sz="2000" baseline="0" dirty="0" smtClean="0">
                <a:solidFill>
                  <a:srgbClr val="8A2626"/>
                </a:solidFill>
                <a:latin typeface="+mj-lt"/>
              </a:rPr>
              <a:t>.: Zero sempre é</a:t>
            </a:r>
            <a:r>
              <a:rPr lang="pt-BR" sz="2000" dirty="0" smtClean="0">
                <a:solidFill>
                  <a:srgbClr val="8A2626"/>
                </a:solidFill>
                <a:latin typeface="+mj-lt"/>
              </a:rPr>
              <a:t> interpretado como falso e qualquer outro número como verdadeiro.</a:t>
            </a:r>
            <a:endParaRPr kumimoji="0" lang="pt-BR" sz="1600" b="0" i="0" u="none" strike="noStrike" kern="1200" cap="none" spc="0" normalizeH="0" baseline="0" noProof="0" dirty="0" smtClean="0">
              <a:ln>
                <a:noFill/>
              </a:ln>
              <a:solidFill>
                <a:srgbClr val="8A2626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BR" sz="2400" b="0" i="0" u="none" strike="noStrike" kern="1200" cap="none" spc="0" normalizeH="0" baseline="0" noProof="0" dirty="0" smtClean="0">
              <a:ln>
                <a:noFill/>
              </a:ln>
              <a:solidFill>
                <a:srgbClr val="8A2626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dirty="0" smtClean="0"/>
              <a:t>Estruturas de Repetição: </a:t>
            </a:r>
            <a:r>
              <a:rPr lang="pt-BR" sz="4000" dirty="0" err="1" smtClean="0">
                <a:solidFill>
                  <a:schemeClr val="tx2"/>
                </a:solidFill>
              </a:rPr>
              <a:t>do</a:t>
            </a:r>
            <a:r>
              <a:rPr lang="pt-BR" sz="4000" dirty="0" err="1" smtClean="0"/>
              <a:t>-</a:t>
            </a:r>
            <a:r>
              <a:rPr lang="pt-BR" sz="4000" dirty="0" err="1" smtClean="0">
                <a:solidFill>
                  <a:schemeClr val="tx2"/>
                </a:solidFill>
              </a:rPr>
              <a:t>while</a:t>
            </a:r>
            <a:endParaRPr lang="pt-BR" sz="4000" dirty="0">
              <a:solidFill>
                <a:schemeClr val="tx2"/>
              </a:solidFill>
            </a:endParaRPr>
          </a:p>
        </p:txBody>
      </p:sp>
      <p:sp>
        <p:nvSpPr>
          <p:cNvPr id="17410" name="Espaço Reservado para Conteúdo 1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5181600"/>
          </a:xfrm>
        </p:spPr>
        <p:txBody>
          <a:bodyPr>
            <a:normAutofit/>
          </a:bodyPr>
          <a:lstStyle/>
          <a:p>
            <a:r>
              <a:rPr lang="pt-BR" dirty="0" smtClean="0"/>
              <a:t>Variações do </a:t>
            </a:r>
            <a:r>
              <a:rPr lang="pt-BR" b="1" dirty="0" err="1" smtClean="0">
                <a:solidFill>
                  <a:schemeClr val="tx2"/>
                </a:solidFill>
              </a:rPr>
              <a:t>do</a:t>
            </a:r>
            <a:r>
              <a:rPr lang="pt-BR" dirty="0" err="1" smtClean="0"/>
              <a:t>-</a:t>
            </a:r>
            <a:r>
              <a:rPr lang="pt-BR" b="1" dirty="0" err="1" smtClean="0">
                <a:solidFill>
                  <a:schemeClr val="tx2"/>
                </a:solidFill>
                <a:ea typeface="+mj-ea"/>
                <a:cs typeface="+mj-cs"/>
              </a:rPr>
              <a:t>while</a:t>
            </a:r>
            <a:r>
              <a:rPr lang="pt-BR" dirty="0" smtClean="0"/>
              <a:t>:</a:t>
            </a:r>
            <a:endParaRPr lang="pt-BR" b="1" dirty="0" smtClean="0">
              <a:solidFill>
                <a:schemeClr val="tx2"/>
              </a:solidFill>
            </a:endParaRPr>
          </a:p>
          <a:p>
            <a:endParaRPr lang="pt-BR" b="1" dirty="0" smtClean="0">
              <a:solidFill>
                <a:schemeClr val="tx2"/>
              </a:solidFill>
            </a:endParaRPr>
          </a:p>
          <a:p>
            <a:endParaRPr lang="pt-BR" b="1" dirty="0" smtClean="0">
              <a:solidFill>
                <a:schemeClr val="tx2"/>
              </a:solidFill>
            </a:endParaRPr>
          </a:p>
          <a:p>
            <a:endParaRPr lang="pt-BR" b="1" dirty="0" smtClean="0">
              <a:solidFill>
                <a:schemeClr val="tx2"/>
              </a:solidFill>
            </a:endParaRPr>
          </a:p>
          <a:p>
            <a:endParaRPr lang="pt-BR" b="1" dirty="0" smtClean="0">
              <a:solidFill>
                <a:schemeClr val="tx2"/>
              </a:solidFill>
            </a:endParaRP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As chaves são necessárias apenas quando há mais de um comando a ser repetido.</a:t>
            </a:r>
            <a:endParaRPr lang="pt-BR" sz="2400" dirty="0" smtClean="0"/>
          </a:p>
          <a:p>
            <a:endParaRPr lang="pt-BR" dirty="0" smtClean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95600" y="1981200"/>
            <a:ext cx="296227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38400" y="4724400"/>
            <a:ext cx="421005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95600" y="3571875"/>
            <a:ext cx="28956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066800" y="0"/>
            <a:ext cx="7772400" cy="1143000"/>
          </a:xfrm>
        </p:spPr>
        <p:txBody>
          <a:bodyPr/>
          <a:lstStyle/>
          <a:p>
            <a:r>
              <a:rPr lang="pt-BR" sz="4000" dirty="0" smtClean="0"/>
              <a:t>Estruturas de Repetição - </a:t>
            </a:r>
            <a:r>
              <a:rPr lang="pt-BR" sz="4000" dirty="0" err="1" smtClean="0">
                <a:solidFill>
                  <a:schemeClr val="tx2"/>
                </a:solidFill>
              </a:rPr>
              <a:t>do</a:t>
            </a:r>
            <a:r>
              <a:rPr lang="pt-BR" sz="4000" dirty="0" err="1" smtClean="0"/>
              <a:t>-</a:t>
            </a:r>
            <a:r>
              <a:rPr lang="pt-BR" sz="4000" dirty="0" err="1" smtClean="0">
                <a:solidFill>
                  <a:schemeClr val="tx2"/>
                </a:solidFill>
              </a:rPr>
              <a:t>while</a:t>
            </a:r>
            <a:endParaRPr lang="pt-BR" sz="4000" dirty="0">
              <a:solidFill>
                <a:schemeClr val="tx2"/>
              </a:solidFill>
            </a:endParaRPr>
          </a:p>
        </p:txBody>
      </p:sp>
      <p:sp>
        <p:nvSpPr>
          <p:cNvPr id="17410" name="Espaço Reservado para Conteúdo 1"/>
          <p:cNvSpPr>
            <a:spLocks noGrp="1"/>
          </p:cNvSpPr>
          <p:nvPr>
            <p:ph idx="1"/>
          </p:nvPr>
        </p:nvSpPr>
        <p:spPr>
          <a:xfrm>
            <a:off x="381000" y="990600"/>
            <a:ext cx="8458200" cy="4637113"/>
          </a:xfrm>
        </p:spPr>
        <p:txBody>
          <a:bodyPr>
            <a:normAutofit/>
          </a:bodyPr>
          <a:lstStyle/>
          <a:p>
            <a:r>
              <a:rPr lang="pt-BR" dirty="0" smtClean="0"/>
              <a:t>Exemplos de uso do </a:t>
            </a:r>
            <a:r>
              <a:rPr lang="pt-BR" b="1" dirty="0" err="1" smtClean="0">
                <a:solidFill>
                  <a:schemeClr val="tx2"/>
                </a:solidFill>
              </a:rPr>
              <a:t>do</a:t>
            </a:r>
            <a:r>
              <a:rPr lang="pt-BR" dirty="0" err="1" smtClean="0"/>
              <a:t>-</a:t>
            </a:r>
            <a:r>
              <a:rPr lang="pt-BR" b="1" dirty="0" err="1" smtClean="0">
                <a:solidFill>
                  <a:schemeClr val="tx2"/>
                </a:solidFill>
              </a:rPr>
              <a:t>while</a:t>
            </a:r>
            <a:r>
              <a:rPr lang="pt-BR" dirty="0" smtClean="0"/>
              <a:t>:</a:t>
            </a:r>
          </a:p>
        </p:txBody>
      </p:sp>
      <p:pic>
        <p:nvPicPr>
          <p:cNvPr id="21513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4343400"/>
            <a:ext cx="3067050" cy="195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514" name="Picture 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05400" y="1524000"/>
            <a:ext cx="3333750" cy="255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515" name="Picture 1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66800" y="1828800"/>
            <a:ext cx="2867025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066800" y="0"/>
            <a:ext cx="7772400" cy="1143000"/>
          </a:xfrm>
        </p:spPr>
        <p:txBody>
          <a:bodyPr/>
          <a:lstStyle/>
          <a:p>
            <a:r>
              <a:rPr lang="pt-BR" sz="3600" dirty="0" smtClean="0"/>
              <a:t>Estruturas de Repetição: Contadores</a:t>
            </a:r>
            <a:endParaRPr lang="pt-BR" sz="3600" dirty="0">
              <a:solidFill>
                <a:schemeClr val="tx2"/>
              </a:solidFill>
            </a:endParaRPr>
          </a:p>
        </p:txBody>
      </p:sp>
      <p:sp>
        <p:nvSpPr>
          <p:cNvPr id="17410" name="Espaço Reservado para Conteúdo 1"/>
          <p:cNvSpPr>
            <a:spLocks noGrp="1"/>
          </p:cNvSpPr>
          <p:nvPr>
            <p:ph idx="1"/>
          </p:nvPr>
        </p:nvSpPr>
        <p:spPr>
          <a:xfrm>
            <a:off x="381000" y="990600"/>
            <a:ext cx="8458200" cy="4637113"/>
          </a:xfrm>
        </p:spPr>
        <p:txBody>
          <a:bodyPr>
            <a:normAutofit/>
          </a:bodyPr>
          <a:lstStyle/>
          <a:p>
            <a:r>
              <a:rPr lang="pt-BR" dirty="0" smtClean="0"/>
              <a:t>Algumas vezes sabemos exatamente quantas vezes queremos executar os comandos.</a:t>
            </a:r>
          </a:p>
          <a:p>
            <a:r>
              <a:rPr lang="pt-BR" dirty="0" smtClean="0"/>
              <a:t>Nesses casos podemos utilizar uma variável inteira como contador, incrementando-a a cada execução, e verificando se a mesma atingiu valor desejado de execuções. </a:t>
            </a:r>
          </a:p>
          <a:p>
            <a:r>
              <a:rPr lang="pt-BR" dirty="0" smtClean="0"/>
              <a:t>Ex.: Imprimir todos os números de 1 a 15:</a:t>
            </a:r>
          </a:p>
          <a:p>
            <a:pPr>
              <a:buNone/>
            </a:pPr>
            <a:endParaRPr lang="pt-BR" dirty="0" smtClean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3505200"/>
            <a:ext cx="6372225" cy="300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7" name="Grupo 26"/>
          <p:cNvGrpSpPr/>
          <p:nvPr/>
        </p:nvGrpSpPr>
        <p:grpSpPr>
          <a:xfrm>
            <a:off x="228600" y="3886200"/>
            <a:ext cx="2819400" cy="533400"/>
            <a:chOff x="228600" y="3886200"/>
            <a:chExt cx="2819400" cy="533400"/>
          </a:xfrm>
        </p:grpSpPr>
        <p:cxnSp>
          <p:nvCxnSpPr>
            <p:cNvPr id="5" name="Conector de seta reta 4"/>
            <p:cNvCxnSpPr>
              <a:stCxn id="6" idx="3"/>
            </p:cNvCxnSpPr>
            <p:nvPr/>
          </p:nvCxnSpPr>
          <p:spPr>
            <a:xfrm>
              <a:off x="1676400" y="4076700"/>
              <a:ext cx="1371600" cy="342900"/>
            </a:xfrm>
            <a:prstGeom prst="straightConnector1">
              <a:avLst/>
            </a:prstGeom>
            <a:ln w="38100"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Retângulo 5"/>
            <p:cNvSpPr/>
            <p:nvPr/>
          </p:nvSpPr>
          <p:spPr>
            <a:xfrm>
              <a:off x="228600" y="3886200"/>
              <a:ext cx="1447800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Inicialização</a:t>
              </a:r>
              <a:endParaRPr lang="pt-BR" dirty="0"/>
            </a:p>
          </p:txBody>
        </p:sp>
      </p:grpSp>
      <p:grpSp>
        <p:nvGrpSpPr>
          <p:cNvPr id="28" name="Grupo 27"/>
          <p:cNvGrpSpPr/>
          <p:nvPr/>
        </p:nvGrpSpPr>
        <p:grpSpPr>
          <a:xfrm>
            <a:off x="228600" y="4419600"/>
            <a:ext cx="3124200" cy="533400"/>
            <a:chOff x="228600" y="4419600"/>
            <a:chExt cx="3124200" cy="533400"/>
          </a:xfrm>
        </p:grpSpPr>
        <p:cxnSp>
          <p:nvCxnSpPr>
            <p:cNvPr id="11" name="Conector de seta reta 10"/>
            <p:cNvCxnSpPr>
              <a:stCxn id="12" idx="3"/>
            </p:cNvCxnSpPr>
            <p:nvPr/>
          </p:nvCxnSpPr>
          <p:spPr>
            <a:xfrm>
              <a:off x="1676400" y="4686300"/>
              <a:ext cx="1676400" cy="190500"/>
            </a:xfrm>
            <a:prstGeom prst="straightConnector1">
              <a:avLst/>
            </a:prstGeom>
            <a:ln w="38100"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tângulo 11"/>
            <p:cNvSpPr/>
            <p:nvPr/>
          </p:nvSpPr>
          <p:spPr>
            <a:xfrm>
              <a:off x="228600" y="4419600"/>
              <a:ext cx="1447800" cy="533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Avaliar condição</a:t>
              </a:r>
              <a:endParaRPr lang="pt-BR" dirty="0"/>
            </a:p>
          </p:txBody>
        </p:sp>
      </p:grpSp>
      <p:grpSp>
        <p:nvGrpSpPr>
          <p:cNvPr id="29" name="Grupo 28"/>
          <p:cNvGrpSpPr/>
          <p:nvPr/>
        </p:nvGrpSpPr>
        <p:grpSpPr>
          <a:xfrm>
            <a:off x="228600" y="5105400"/>
            <a:ext cx="2819400" cy="381000"/>
            <a:chOff x="228600" y="5105400"/>
            <a:chExt cx="2819400" cy="381000"/>
          </a:xfrm>
        </p:grpSpPr>
        <p:cxnSp>
          <p:nvCxnSpPr>
            <p:cNvPr id="18" name="Conector de seta reta 17"/>
            <p:cNvCxnSpPr>
              <a:stCxn id="19" idx="3"/>
            </p:cNvCxnSpPr>
            <p:nvPr/>
          </p:nvCxnSpPr>
          <p:spPr>
            <a:xfrm>
              <a:off x="1676400" y="5295900"/>
              <a:ext cx="1371600" cy="38100"/>
            </a:xfrm>
            <a:prstGeom prst="straightConnector1">
              <a:avLst/>
            </a:prstGeom>
            <a:ln w="38100"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Retângulo 18"/>
            <p:cNvSpPr/>
            <p:nvPr/>
          </p:nvSpPr>
          <p:spPr>
            <a:xfrm>
              <a:off x="228600" y="5105400"/>
              <a:ext cx="1447800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incremento</a:t>
              </a:r>
              <a:endParaRPr lang="pt-BR" dirty="0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Estruturas de Repetição - </a:t>
            </a:r>
            <a:r>
              <a:rPr lang="pt-BR" dirty="0" smtClean="0">
                <a:solidFill>
                  <a:schemeClr val="tx2"/>
                </a:solidFill>
              </a:rPr>
              <a:t>for</a:t>
            </a:r>
            <a:endParaRPr lang="pt-BR" dirty="0">
              <a:solidFill>
                <a:schemeClr val="tx2"/>
              </a:solidFill>
            </a:endParaRPr>
          </a:p>
        </p:txBody>
      </p:sp>
      <p:sp>
        <p:nvSpPr>
          <p:cNvPr id="17410" name="Espaço Reservado para Conteúdo 1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5181600"/>
          </a:xfrm>
        </p:spPr>
        <p:txBody>
          <a:bodyPr>
            <a:normAutofit/>
          </a:bodyPr>
          <a:lstStyle/>
          <a:p>
            <a:r>
              <a:rPr lang="pt-BR" dirty="0" smtClean="0"/>
              <a:t>Fluxograma do </a:t>
            </a:r>
            <a:r>
              <a:rPr lang="pt-BR" b="1" dirty="0" smtClean="0">
                <a:solidFill>
                  <a:schemeClr val="tx2"/>
                </a:solidFill>
                <a:ea typeface="+mj-ea"/>
                <a:cs typeface="+mj-cs"/>
              </a:rPr>
              <a:t>for</a:t>
            </a:r>
            <a:r>
              <a:rPr lang="pt-BR" dirty="0" smtClean="0"/>
              <a:t>: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pPr>
              <a:buNone/>
            </a:pPr>
            <a:endParaRPr lang="pt-BR" dirty="0" smtClean="0"/>
          </a:p>
        </p:txBody>
      </p:sp>
      <p:sp>
        <p:nvSpPr>
          <p:cNvPr id="6" name="Fluxograma: Decisão 5"/>
          <p:cNvSpPr/>
          <p:nvPr/>
        </p:nvSpPr>
        <p:spPr>
          <a:xfrm>
            <a:off x="3352800" y="2590800"/>
            <a:ext cx="2286000" cy="1219200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Avaliar condição</a:t>
            </a:r>
            <a:endParaRPr lang="pt-BR" dirty="0"/>
          </a:p>
        </p:txBody>
      </p:sp>
      <p:cxnSp>
        <p:nvCxnSpPr>
          <p:cNvPr id="9" name="Conector de seta reta 8"/>
          <p:cNvCxnSpPr>
            <a:stCxn id="15" idx="2"/>
            <a:endCxn id="6" idx="0"/>
          </p:cNvCxnSpPr>
          <p:nvPr/>
        </p:nvCxnSpPr>
        <p:spPr>
          <a:xfrm rot="5400000">
            <a:off x="4305300" y="2400300"/>
            <a:ext cx="381000" cy="1588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de seta reta 9"/>
          <p:cNvCxnSpPr>
            <a:endCxn id="7" idx="0"/>
          </p:cNvCxnSpPr>
          <p:nvPr/>
        </p:nvCxnSpPr>
        <p:spPr>
          <a:xfrm rot="5400000">
            <a:off x="4267994" y="4038600"/>
            <a:ext cx="456406" cy="794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Forma 13"/>
          <p:cNvCxnSpPr>
            <a:stCxn id="6" idx="3"/>
            <a:endCxn id="21" idx="0"/>
          </p:cNvCxnSpPr>
          <p:nvPr/>
        </p:nvCxnSpPr>
        <p:spPr>
          <a:xfrm flipH="1">
            <a:off x="4572000" y="3200400"/>
            <a:ext cx="1066800" cy="2907268"/>
          </a:xfrm>
          <a:prstGeom prst="bentConnector4">
            <a:avLst>
              <a:gd name="adj1" fmla="val -21429"/>
              <a:gd name="adj2" fmla="val 88694"/>
            </a:avLst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angulado 16"/>
          <p:cNvCxnSpPr>
            <a:stCxn id="16" idx="1"/>
            <a:endCxn id="6" idx="1"/>
          </p:cNvCxnSpPr>
          <p:nvPr/>
        </p:nvCxnSpPr>
        <p:spPr>
          <a:xfrm rot="10800000">
            <a:off x="3352800" y="3200400"/>
            <a:ext cx="304800" cy="2171700"/>
          </a:xfrm>
          <a:prstGeom prst="bentConnector3">
            <a:avLst>
              <a:gd name="adj1" fmla="val 255412"/>
            </a:avLst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aixaDeTexto 18"/>
          <p:cNvSpPr txBox="1"/>
          <p:nvPr/>
        </p:nvSpPr>
        <p:spPr>
          <a:xfrm>
            <a:off x="3276600" y="37338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verdadeiro</a:t>
            </a:r>
            <a:endParaRPr lang="pt-BR" dirty="0"/>
          </a:p>
        </p:txBody>
      </p:sp>
      <p:sp>
        <p:nvSpPr>
          <p:cNvPr id="20" name="CaixaDeTexto 19"/>
          <p:cNvSpPr txBox="1"/>
          <p:nvPr/>
        </p:nvSpPr>
        <p:spPr>
          <a:xfrm>
            <a:off x="5638800" y="28194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falso</a:t>
            </a:r>
            <a:endParaRPr lang="pt-BR" dirty="0"/>
          </a:p>
        </p:txBody>
      </p:sp>
      <p:sp>
        <p:nvSpPr>
          <p:cNvPr id="21" name="CaixaDeTexto 20"/>
          <p:cNvSpPr txBox="1"/>
          <p:nvPr/>
        </p:nvSpPr>
        <p:spPr>
          <a:xfrm>
            <a:off x="3962400" y="6107668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prosseguir</a:t>
            </a:r>
            <a:endParaRPr lang="pt-BR" dirty="0"/>
          </a:p>
        </p:txBody>
      </p:sp>
      <p:sp>
        <p:nvSpPr>
          <p:cNvPr id="15" name="Retângulo 14"/>
          <p:cNvSpPr/>
          <p:nvPr/>
        </p:nvSpPr>
        <p:spPr>
          <a:xfrm>
            <a:off x="3657600" y="1828800"/>
            <a:ext cx="1676400" cy="381000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Inicialização</a:t>
            </a:r>
            <a:endParaRPr lang="pt-BR" dirty="0"/>
          </a:p>
        </p:txBody>
      </p:sp>
      <p:sp>
        <p:nvSpPr>
          <p:cNvPr id="16" name="Retângulo 15"/>
          <p:cNvSpPr/>
          <p:nvPr/>
        </p:nvSpPr>
        <p:spPr>
          <a:xfrm>
            <a:off x="3657600" y="5181600"/>
            <a:ext cx="1676400" cy="381000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incremento</a:t>
            </a:r>
            <a:endParaRPr lang="pt-BR" dirty="0"/>
          </a:p>
        </p:txBody>
      </p:sp>
      <p:cxnSp>
        <p:nvCxnSpPr>
          <p:cNvPr id="29" name="Conector de seta reta 28"/>
          <p:cNvCxnSpPr>
            <a:stCxn id="7" idx="2"/>
            <a:endCxn id="16" idx="0"/>
          </p:cNvCxnSpPr>
          <p:nvPr/>
        </p:nvCxnSpPr>
        <p:spPr>
          <a:xfrm rot="5400000">
            <a:off x="4305300" y="4991100"/>
            <a:ext cx="381000" cy="1588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tângulo 6"/>
          <p:cNvSpPr/>
          <p:nvPr/>
        </p:nvSpPr>
        <p:spPr>
          <a:xfrm>
            <a:off x="3657600" y="4267200"/>
            <a:ext cx="1676400" cy="533400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Executar comandos</a:t>
            </a:r>
            <a:endParaRPr lang="pt-B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dirty="0" smtClean="0"/>
              <a:t>Estruturas de Repetição: </a:t>
            </a:r>
            <a:r>
              <a:rPr lang="pt-BR" sz="4000" dirty="0" smtClean="0">
                <a:solidFill>
                  <a:schemeClr val="tx2"/>
                </a:solidFill>
              </a:rPr>
              <a:t>for</a:t>
            </a:r>
            <a:endParaRPr lang="pt-BR" sz="4000" dirty="0">
              <a:solidFill>
                <a:schemeClr val="tx2"/>
              </a:solidFill>
            </a:endParaRPr>
          </a:p>
        </p:txBody>
      </p:sp>
      <p:sp>
        <p:nvSpPr>
          <p:cNvPr id="17410" name="Espaço Reservado para Conteúdo 1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4953000"/>
          </a:xfrm>
        </p:spPr>
        <p:txBody>
          <a:bodyPr>
            <a:normAutofit fontScale="92500" lnSpcReduction="10000"/>
          </a:bodyPr>
          <a:lstStyle/>
          <a:p>
            <a:r>
              <a:rPr lang="pt-BR" dirty="0" smtClean="0"/>
              <a:t>A estrutura </a:t>
            </a:r>
            <a:r>
              <a:rPr lang="pt-BR" b="1" dirty="0" smtClean="0">
                <a:solidFill>
                  <a:schemeClr val="tx2"/>
                </a:solidFill>
              </a:rPr>
              <a:t>for</a:t>
            </a:r>
            <a:r>
              <a:rPr lang="pt-BR" dirty="0" smtClean="0"/>
              <a:t> é especializada para estes casos.</a:t>
            </a:r>
          </a:p>
          <a:p>
            <a:r>
              <a:rPr lang="pt-BR" dirty="0" smtClean="0"/>
              <a:t>Sua sintaxe é a seguinte:</a:t>
            </a:r>
          </a:p>
          <a:p>
            <a:endParaRPr lang="pt-BR" b="1" dirty="0" smtClean="0">
              <a:solidFill>
                <a:schemeClr val="tx2"/>
              </a:solidFill>
            </a:endParaRPr>
          </a:p>
          <a:p>
            <a:endParaRPr lang="pt-BR" b="1" dirty="0" smtClean="0">
              <a:solidFill>
                <a:schemeClr val="tx2"/>
              </a:solidFill>
            </a:endParaRPr>
          </a:p>
          <a:p>
            <a:endParaRPr lang="pt-BR" b="1" dirty="0" smtClean="0">
              <a:solidFill>
                <a:schemeClr val="tx2"/>
              </a:solidFill>
            </a:endParaRPr>
          </a:p>
          <a:p>
            <a:endParaRPr lang="pt-BR" b="1" dirty="0" smtClean="0">
              <a:solidFill>
                <a:schemeClr val="tx2"/>
              </a:solidFill>
            </a:endParaRPr>
          </a:p>
          <a:p>
            <a:r>
              <a:rPr lang="pt-BR" dirty="0" smtClean="0"/>
              <a:t>No </a:t>
            </a:r>
            <a:r>
              <a:rPr lang="pt-BR" b="1" dirty="0" smtClean="0">
                <a:solidFill>
                  <a:schemeClr val="tx2"/>
                </a:solidFill>
              </a:rPr>
              <a:t>for</a:t>
            </a:r>
            <a:r>
              <a:rPr lang="pt-BR" dirty="0" smtClean="0"/>
              <a:t> há locais específicos para se definir:</a:t>
            </a:r>
          </a:p>
          <a:p>
            <a:pPr lvl="1"/>
            <a:r>
              <a:rPr lang="pt-BR" dirty="0" smtClean="0"/>
              <a:t>A </a:t>
            </a:r>
            <a:r>
              <a:rPr lang="pt-BR" b="1" dirty="0" smtClean="0">
                <a:solidFill>
                  <a:schemeClr val="tx1"/>
                </a:solidFill>
              </a:rPr>
              <a:t>inicialização</a:t>
            </a:r>
            <a:r>
              <a:rPr lang="pt-BR" dirty="0" smtClean="0"/>
              <a:t> (executada apenas antes do primeiro laço);</a:t>
            </a:r>
          </a:p>
          <a:p>
            <a:pPr lvl="1"/>
            <a:r>
              <a:rPr lang="pt-BR" dirty="0" smtClean="0"/>
              <a:t>A </a:t>
            </a:r>
            <a:r>
              <a:rPr lang="pt-BR" b="1" dirty="0" smtClean="0">
                <a:solidFill>
                  <a:schemeClr val="tx1"/>
                </a:solidFill>
              </a:rPr>
              <a:t>expressão booleana </a:t>
            </a:r>
            <a:r>
              <a:rPr lang="pt-BR" dirty="0" smtClean="0"/>
              <a:t>(avaliada sempre no começo de cada laço);</a:t>
            </a:r>
          </a:p>
          <a:p>
            <a:pPr lvl="1"/>
            <a:r>
              <a:rPr lang="pt-BR" dirty="0" smtClean="0"/>
              <a:t>Os </a:t>
            </a:r>
            <a:r>
              <a:rPr lang="pt-BR" b="1" dirty="0" smtClean="0">
                <a:solidFill>
                  <a:schemeClr val="tx1"/>
                </a:solidFill>
              </a:rPr>
              <a:t>incrementos</a:t>
            </a:r>
            <a:r>
              <a:rPr lang="pt-BR" dirty="0" smtClean="0"/>
              <a:t> (realizados apenas ao final de cada laço);</a:t>
            </a:r>
          </a:p>
          <a:p>
            <a:r>
              <a:rPr lang="pt-BR" dirty="0" smtClean="0"/>
              <a:t>Obs.: nenhum destes termos é obrigatório.</a:t>
            </a:r>
          </a:p>
          <a:p>
            <a:r>
              <a:rPr lang="pt-BR" dirty="0" smtClean="0"/>
              <a:t>Melhora a legibilidade do código, pois agrupa em um mesmo local a inicialização, o incremento a ser dado e a condição de término do laço.</a:t>
            </a:r>
          </a:p>
          <a:p>
            <a:endParaRPr lang="pt-BR" dirty="0" smtClean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2209800"/>
            <a:ext cx="5791200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066800" y="0"/>
            <a:ext cx="7772400" cy="1143000"/>
          </a:xfrm>
        </p:spPr>
        <p:txBody>
          <a:bodyPr/>
          <a:lstStyle/>
          <a:p>
            <a:r>
              <a:rPr lang="pt-BR" sz="4000" dirty="0" smtClean="0"/>
              <a:t>Estruturas de Repetição: </a:t>
            </a:r>
            <a:r>
              <a:rPr lang="pt-BR" sz="4000" dirty="0" smtClean="0">
                <a:solidFill>
                  <a:schemeClr val="tx2"/>
                </a:solidFill>
              </a:rPr>
              <a:t>for</a:t>
            </a:r>
            <a:endParaRPr lang="pt-BR" sz="4000" dirty="0">
              <a:solidFill>
                <a:schemeClr val="tx2"/>
              </a:solidFill>
            </a:endParaRPr>
          </a:p>
        </p:txBody>
      </p:sp>
      <p:sp>
        <p:nvSpPr>
          <p:cNvPr id="17410" name="Espaço Reservado para Conteúdo 1"/>
          <p:cNvSpPr>
            <a:spLocks noGrp="1"/>
          </p:cNvSpPr>
          <p:nvPr>
            <p:ph idx="1"/>
          </p:nvPr>
        </p:nvSpPr>
        <p:spPr>
          <a:xfrm>
            <a:off x="381000" y="990600"/>
            <a:ext cx="8458200" cy="4637113"/>
          </a:xfrm>
        </p:spPr>
        <p:txBody>
          <a:bodyPr>
            <a:normAutofit/>
          </a:bodyPr>
          <a:lstStyle/>
          <a:p>
            <a:r>
              <a:rPr lang="pt-BR" dirty="0" smtClean="0"/>
              <a:t>Se soubermos de antemão quantos alunos há na turma (por exemplo: 5) , o programa anterior poderia ser escrito assim:</a:t>
            </a:r>
          </a:p>
        </p:txBody>
      </p:sp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905000"/>
            <a:ext cx="8686800" cy="420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dirty="0" smtClean="0"/>
              <a:t>Estruturas de Repetição: </a:t>
            </a:r>
            <a:r>
              <a:rPr lang="pt-BR" sz="4000" dirty="0" smtClean="0">
                <a:solidFill>
                  <a:schemeClr val="tx2"/>
                </a:solidFill>
              </a:rPr>
              <a:t>for</a:t>
            </a:r>
            <a:endParaRPr lang="pt-BR" sz="4000" dirty="0">
              <a:solidFill>
                <a:schemeClr val="tx2"/>
              </a:solidFill>
            </a:endParaRPr>
          </a:p>
        </p:txBody>
      </p:sp>
      <p:sp>
        <p:nvSpPr>
          <p:cNvPr id="17410" name="Espaço Reservado para Conteúdo 1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5181600"/>
          </a:xfrm>
        </p:spPr>
        <p:txBody>
          <a:bodyPr>
            <a:normAutofit/>
          </a:bodyPr>
          <a:lstStyle/>
          <a:p>
            <a:r>
              <a:rPr lang="pt-BR" dirty="0" smtClean="0"/>
              <a:t>Variações do </a:t>
            </a:r>
            <a:r>
              <a:rPr lang="pt-BR" b="1" dirty="0" smtClean="0">
                <a:solidFill>
                  <a:schemeClr val="tx2"/>
                </a:solidFill>
              </a:rPr>
              <a:t>for</a:t>
            </a:r>
            <a:r>
              <a:rPr lang="pt-BR" dirty="0" smtClean="0"/>
              <a:t> (nem todas são recomendáveis):</a:t>
            </a:r>
            <a:endParaRPr lang="pt-BR" b="1" dirty="0" smtClean="0">
              <a:solidFill>
                <a:schemeClr val="tx2"/>
              </a:solidFill>
            </a:endParaRPr>
          </a:p>
          <a:p>
            <a:endParaRPr lang="pt-BR" b="1" dirty="0" smtClean="0">
              <a:solidFill>
                <a:schemeClr val="tx2"/>
              </a:solidFill>
            </a:endParaRPr>
          </a:p>
          <a:p>
            <a:endParaRPr lang="pt-BR" b="1" dirty="0" smtClean="0">
              <a:solidFill>
                <a:schemeClr val="tx2"/>
              </a:solidFill>
            </a:endParaRPr>
          </a:p>
          <a:p>
            <a:endParaRPr lang="pt-BR" b="1" dirty="0" smtClean="0">
              <a:solidFill>
                <a:schemeClr val="tx2"/>
              </a:solidFill>
            </a:endParaRPr>
          </a:p>
          <a:p>
            <a:endParaRPr lang="pt-BR" b="1" dirty="0" smtClean="0">
              <a:solidFill>
                <a:schemeClr val="tx2"/>
              </a:solidFill>
            </a:endParaRP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As chaves são necessárias apenas quando há mais de um comando a ser repetido.</a:t>
            </a:r>
            <a:endParaRPr lang="pt-BR" sz="2400" dirty="0" smtClean="0"/>
          </a:p>
          <a:p>
            <a:endParaRPr lang="pt-BR" dirty="0" smtClean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1828800"/>
            <a:ext cx="64770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0" y="2362200"/>
            <a:ext cx="4381500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76400" y="3695700"/>
            <a:ext cx="3228975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486400" y="3771900"/>
            <a:ext cx="23241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066800" y="0"/>
            <a:ext cx="7772400" cy="1143000"/>
          </a:xfrm>
        </p:spPr>
        <p:txBody>
          <a:bodyPr/>
          <a:lstStyle/>
          <a:p>
            <a:r>
              <a:rPr lang="pt-BR" sz="4000" dirty="0" smtClean="0"/>
              <a:t>Estruturas de Repetição: </a:t>
            </a:r>
            <a:r>
              <a:rPr lang="pt-BR" sz="4000" dirty="0" smtClean="0">
                <a:solidFill>
                  <a:schemeClr val="tx2"/>
                </a:solidFill>
              </a:rPr>
              <a:t>for</a:t>
            </a:r>
            <a:endParaRPr lang="pt-BR" sz="4000" dirty="0">
              <a:solidFill>
                <a:schemeClr val="tx2"/>
              </a:solidFill>
            </a:endParaRPr>
          </a:p>
        </p:txBody>
      </p:sp>
      <p:sp>
        <p:nvSpPr>
          <p:cNvPr id="17410" name="Espaço Reservado para Conteúdo 1"/>
          <p:cNvSpPr>
            <a:spLocks noGrp="1"/>
          </p:cNvSpPr>
          <p:nvPr>
            <p:ph idx="1"/>
          </p:nvPr>
        </p:nvSpPr>
        <p:spPr>
          <a:xfrm>
            <a:off x="381000" y="1219200"/>
            <a:ext cx="8458200" cy="4408513"/>
          </a:xfrm>
        </p:spPr>
        <p:txBody>
          <a:bodyPr>
            <a:normAutofit/>
          </a:bodyPr>
          <a:lstStyle/>
          <a:p>
            <a:r>
              <a:rPr lang="pt-BR" dirty="0" smtClean="0"/>
              <a:t>Outros exemplos de uso do </a:t>
            </a:r>
            <a:r>
              <a:rPr lang="pt-BR" b="1" dirty="0" smtClean="0">
                <a:solidFill>
                  <a:schemeClr val="tx2"/>
                </a:solidFill>
              </a:rPr>
              <a:t>for</a:t>
            </a:r>
            <a:r>
              <a:rPr lang="pt-BR" dirty="0" smtClean="0"/>
              <a:t>:</a:t>
            </a:r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24400" y="2514600"/>
            <a:ext cx="280035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76400" y="2514600"/>
            <a:ext cx="2800350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533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90800" y="4191000"/>
            <a:ext cx="4686300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Estruturas de Repetição</a:t>
            </a:r>
            <a:endParaRPr lang="pt-BR" dirty="0"/>
          </a:p>
        </p:txBody>
      </p:sp>
      <p:sp>
        <p:nvSpPr>
          <p:cNvPr id="17410" name="Espaço Reservado para Conteúdo 1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4637113"/>
          </a:xfrm>
        </p:spPr>
        <p:txBody>
          <a:bodyPr/>
          <a:lstStyle/>
          <a:p>
            <a:r>
              <a:rPr lang="pt-BR" dirty="0" smtClean="0"/>
              <a:t>Imagine um programa que calcula a média de um aluno.</a:t>
            </a:r>
          </a:p>
          <a:p>
            <a:r>
              <a:rPr lang="pt-BR" dirty="0" smtClean="0"/>
              <a:t>Este programa é bastante simples, bastaria:</a:t>
            </a:r>
          </a:p>
          <a:p>
            <a:pPr lvl="1"/>
            <a:r>
              <a:rPr lang="pt-BR" dirty="0" smtClean="0"/>
              <a:t>Ler as notas do teclado;</a:t>
            </a:r>
          </a:p>
          <a:p>
            <a:pPr lvl="1"/>
            <a:r>
              <a:rPr lang="pt-BR" dirty="0" smtClean="0"/>
              <a:t>Calcular a média; e</a:t>
            </a:r>
          </a:p>
          <a:p>
            <a:pPr lvl="1"/>
            <a:r>
              <a:rPr lang="pt-BR" dirty="0" smtClean="0"/>
              <a:t>Imprimir o resultado.</a:t>
            </a:r>
          </a:p>
          <a:p>
            <a:pPr>
              <a:buNone/>
            </a:pPr>
            <a:endParaRPr lang="pt-BR" dirty="0" smtClean="0"/>
          </a:p>
          <a:p>
            <a:endParaRPr lang="pt-BR" dirty="0" smtClean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3457575"/>
            <a:ext cx="7772400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066800" y="0"/>
            <a:ext cx="7772400" cy="1143000"/>
          </a:xfrm>
        </p:spPr>
        <p:txBody>
          <a:bodyPr/>
          <a:lstStyle/>
          <a:p>
            <a:r>
              <a:rPr lang="pt-BR" sz="4000" dirty="0" smtClean="0"/>
              <a:t>Estruturas de Repetição: </a:t>
            </a:r>
            <a:r>
              <a:rPr lang="pt-BR" sz="4000" dirty="0" smtClean="0">
                <a:solidFill>
                  <a:schemeClr val="tx2"/>
                </a:solidFill>
              </a:rPr>
              <a:t>for</a:t>
            </a:r>
            <a:endParaRPr lang="pt-BR" sz="4000" dirty="0">
              <a:solidFill>
                <a:schemeClr val="tx2"/>
              </a:solidFill>
            </a:endParaRPr>
          </a:p>
        </p:txBody>
      </p:sp>
      <p:sp>
        <p:nvSpPr>
          <p:cNvPr id="17410" name="Espaço Reservado para Conteúdo 1"/>
          <p:cNvSpPr>
            <a:spLocks noGrp="1"/>
          </p:cNvSpPr>
          <p:nvPr>
            <p:ph idx="1"/>
          </p:nvPr>
        </p:nvSpPr>
        <p:spPr>
          <a:xfrm>
            <a:off x="381000" y="990600"/>
            <a:ext cx="8458200" cy="4637113"/>
          </a:xfrm>
        </p:spPr>
        <p:txBody>
          <a:bodyPr>
            <a:normAutofit/>
          </a:bodyPr>
          <a:lstStyle/>
          <a:p>
            <a:r>
              <a:rPr lang="pt-BR" dirty="0" smtClean="0"/>
              <a:t>Outros exemplos de uso do </a:t>
            </a:r>
            <a:r>
              <a:rPr lang="pt-BR" b="1" dirty="0" smtClean="0">
                <a:solidFill>
                  <a:schemeClr val="tx2"/>
                </a:solidFill>
              </a:rPr>
              <a:t>for</a:t>
            </a:r>
            <a:r>
              <a:rPr lang="pt-BR" dirty="0" smtClean="0"/>
              <a:t>:</a:t>
            </a:r>
          </a:p>
        </p:txBody>
      </p:sp>
      <p:pic>
        <p:nvPicPr>
          <p:cNvPr id="23561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00850" y="3505200"/>
            <a:ext cx="2343150" cy="330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560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3505200"/>
            <a:ext cx="2295525" cy="330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559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52675" y="3505200"/>
            <a:ext cx="2295525" cy="330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-76200" y="3505200"/>
            <a:ext cx="2533650" cy="331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562" name="Picture 10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219200" y="1447800"/>
            <a:ext cx="6524625" cy="202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066800" y="0"/>
            <a:ext cx="7772400" cy="1143000"/>
          </a:xfrm>
        </p:spPr>
        <p:txBody>
          <a:bodyPr/>
          <a:lstStyle/>
          <a:p>
            <a:r>
              <a:rPr lang="pt-BR" sz="4000" dirty="0" smtClean="0"/>
              <a:t>Estruturas de Repetição: </a:t>
            </a:r>
            <a:r>
              <a:rPr lang="pt-BR" sz="4000" dirty="0" err="1" smtClean="0">
                <a:solidFill>
                  <a:schemeClr val="tx2"/>
                </a:solidFill>
              </a:rPr>
              <a:t>break</a:t>
            </a:r>
            <a:endParaRPr lang="pt-BR" sz="4000" dirty="0">
              <a:solidFill>
                <a:schemeClr val="tx2"/>
              </a:solidFill>
            </a:endParaRPr>
          </a:p>
        </p:txBody>
      </p:sp>
      <p:sp>
        <p:nvSpPr>
          <p:cNvPr id="17410" name="Espaço Reservado para Conteúdo 1"/>
          <p:cNvSpPr>
            <a:spLocks noGrp="1"/>
          </p:cNvSpPr>
          <p:nvPr>
            <p:ph idx="1"/>
          </p:nvPr>
        </p:nvSpPr>
        <p:spPr>
          <a:xfrm>
            <a:off x="381000" y="1295400"/>
            <a:ext cx="8458200" cy="5334000"/>
          </a:xfrm>
        </p:spPr>
        <p:txBody>
          <a:bodyPr>
            <a:normAutofit fontScale="92500" lnSpcReduction="10000"/>
          </a:bodyPr>
          <a:lstStyle/>
          <a:p>
            <a:r>
              <a:rPr lang="pt-BR" dirty="0" smtClean="0"/>
              <a:t>O </a:t>
            </a:r>
            <a:r>
              <a:rPr lang="pt-BR" b="1" dirty="0" smtClean="0">
                <a:solidFill>
                  <a:schemeClr val="tx2"/>
                </a:solidFill>
              </a:rPr>
              <a:t>break</a:t>
            </a:r>
            <a:r>
              <a:rPr lang="pt-BR" dirty="0" smtClean="0"/>
              <a:t> permite </a:t>
            </a:r>
            <a:r>
              <a:rPr lang="pt-BR" dirty="0" smtClean="0"/>
              <a:t>encerrar </a:t>
            </a:r>
            <a:r>
              <a:rPr lang="pt-BR" dirty="0" smtClean="0"/>
              <a:t>um laço no meio de sua execução. Pode ser utilizado com </a:t>
            </a:r>
          </a:p>
          <a:p>
            <a:pPr lvl="1"/>
            <a:r>
              <a:rPr lang="pt-BR" b="1" dirty="0" err="1" smtClean="0">
                <a:solidFill>
                  <a:schemeClr val="tx2"/>
                </a:solidFill>
              </a:rPr>
              <a:t>while</a:t>
            </a:r>
            <a:r>
              <a:rPr lang="pt-BR" dirty="0" smtClean="0"/>
              <a:t>, </a:t>
            </a:r>
            <a:r>
              <a:rPr lang="pt-BR" b="1" dirty="0" err="1" smtClean="0">
                <a:solidFill>
                  <a:schemeClr val="tx2"/>
                </a:solidFill>
              </a:rPr>
              <a:t>do</a:t>
            </a:r>
            <a:r>
              <a:rPr lang="pt-BR" dirty="0" err="1" smtClean="0"/>
              <a:t>-</a:t>
            </a:r>
            <a:r>
              <a:rPr lang="pt-BR" b="1" dirty="0" err="1" smtClean="0">
                <a:solidFill>
                  <a:schemeClr val="tx2"/>
                </a:solidFill>
              </a:rPr>
              <a:t>while</a:t>
            </a:r>
            <a:r>
              <a:rPr lang="pt-BR" dirty="0" smtClean="0"/>
              <a:t>, ou </a:t>
            </a:r>
            <a:r>
              <a:rPr lang="pt-BR" b="1" dirty="0" smtClean="0">
                <a:solidFill>
                  <a:schemeClr val="tx2"/>
                </a:solidFill>
              </a:rPr>
              <a:t>for</a:t>
            </a:r>
          </a:p>
          <a:p>
            <a:r>
              <a:rPr lang="pt-BR" dirty="0" smtClean="0"/>
              <a:t>A sintaxe é a seguinte: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sz="3900" dirty="0" smtClean="0"/>
          </a:p>
          <a:p>
            <a:endParaRPr lang="pt-BR" sz="2800" dirty="0" smtClean="0"/>
          </a:p>
          <a:p>
            <a:pPr lvl="1"/>
            <a:r>
              <a:rPr lang="pt-BR" dirty="0" smtClean="0"/>
              <a:t>Dificulta a compreensão do </a:t>
            </a:r>
            <a:r>
              <a:rPr lang="pt-BR" dirty="0" smtClean="0"/>
              <a:t>código, pois há mais de uma condição de término a ser verificada, mas é útil quando precisamos encerrar o laço </a:t>
            </a:r>
            <a:r>
              <a:rPr lang="pt-BR" b="1" u="sng" dirty="0" smtClean="0"/>
              <a:t>no meio do bloco</a:t>
            </a:r>
            <a:r>
              <a:rPr lang="pt-BR" dirty="0" smtClean="0"/>
              <a:t>, evitando que alguns comandos sejam executados.</a:t>
            </a:r>
            <a:endParaRPr lang="pt-BR" dirty="0" smtClean="0"/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2743200"/>
            <a:ext cx="356235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24400" y="2743200"/>
            <a:ext cx="356235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65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05000" y="4191000"/>
            <a:ext cx="5943600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066800" y="0"/>
            <a:ext cx="7772400" cy="1143000"/>
          </a:xfrm>
        </p:spPr>
        <p:txBody>
          <a:bodyPr/>
          <a:lstStyle/>
          <a:p>
            <a:r>
              <a:rPr lang="pt-BR" sz="4000" dirty="0" smtClean="0"/>
              <a:t>Estruturas de Repetição: </a:t>
            </a:r>
            <a:r>
              <a:rPr lang="pt-BR" sz="4000" dirty="0" err="1" smtClean="0">
                <a:solidFill>
                  <a:schemeClr val="tx2"/>
                </a:solidFill>
              </a:rPr>
              <a:t>break</a:t>
            </a:r>
            <a:endParaRPr lang="pt-BR" sz="4000" dirty="0">
              <a:solidFill>
                <a:schemeClr val="tx2"/>
              </a:solidFill>
            </a:endParaRPr>
          </a:p>
        </p:txBody>
      </p:sp>
      <p:sp>
        <p:nvSpPr>
          <p:cNvPr id="17410" name="Espaço Reservado para Conteúdo 1"/>
          <p:cNvSpPr>
            <a:spLocks noGrp="1"/>
          </p:cNvSpPr>
          <p:nvPr>
            <p:ph idx="1"/>
          </p:nvPr>
        </p:nvSpPr>
        <p:spPr>
          <a:xfrm>
            <a:off x="381000" y="1295400"/>
            <a:ext cx="8458200" cy="5334000"/>
          </a:xfrm>
        </p:spPr>
        <p:txBody>
          <a:bodyPr>
            <a:normAutofit/>
          </a:bodyPr>
          <a:lstStyle/>
          <a:p>
            <a:r>
              <a:rPr lang="pt-BR" dirty="0" smtClean="0"/>
              <a:t>Exemplo: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828800"/>
            <a:ext cx="7019925" cy="392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29200" y="1295400"/>
            <a:ext cx="3810000" cy="1335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066800" y="0"/>
            <a:ext cx="7772400" cy="1143000"/>
          </a:xfrm>
        </p:spPr>
        <p:txBody>
          <a:bodyPr/>
          <a:lstStyle/>
          <a:p>
            <a:r>
              <a:rPr lang="pt-BR" sz="4000" dirty="0" smtClean="0"/>
              <a:t>Estruturas de Repetição: </a:t>
            </a:r>
            <a:r>
              <a:rPr lang="pt-BR" sz="4000" dirty="0" smtClean="0">
                <a:solidFill>
                  <a:schemeClr val="tx2"/>
                </a:solidFill>
              </a:rPr>
              <a:t>continue</a:t>
            </a:r>
            <a:endParaRPr lang="pt-BR" sz="4000" dirty="0">
              <a:solidFill>
                <a:schemeClr val="tx2"/>
              </a:solidFill>
            </a:endParaRPr>
          </a:p>
        </p:txBody>
      </p:sp>
      <p:sp>
        <p:nvSpPr>
          <p:cNvPr id="17410" name="Espaço Reservado para Conteúdo 1"/>
          <p:cNvSpPr>
            <a:spLocks noGrp="1"/>
          </p:cNvSpPr>
          <p:nvPr>
            <p:ph idx="1"/>
          </p:nvPr>
        </p:nvSpPr>
        <p:spPr>
          <a:xfrm>
            <a:off x="381000" y="1295400"/>
            <a:ext cx="8458200" cy="5334000"/>
          </a:xfrm>
        </p:spPr>
        <p:txBody>
          <a:bodyPr>
            <a:normAutofit fontScale="92500"/>
          </a:bodyPr>
          <a:lstStyle/>
          <a:p>
            <a:r>
              <a:rPr lang="pt-BR" dirty="0" smtClean="0"/>
              <a:t>O </a:t>
            </a:r>
            <a:r>
              <a:rPr lang="pt-BR" b="1" dirty="0" smtClean="0">
                <a:solidFill>
                  <a:schemeClr val="tx2"/>
                </a:solidFill>
              </a:rPr>
              <a:t>continue</a:t>
            </a:r>
            <a:r>
              <a:rPr lang="pt-BR" dirty="0" smtClean="0"/>
              <a:t> permite passar para a próxima repetição no meio do laço.</a:t>
            </a:r>
          </a:p>
          <a:p>
            <a:pPr lvl="1"/>
            <a:r>
              <a:rPr lang="pt-BR" dirty="0" smtClean="0"/>
              <a:t>Pode ser utilizado no </a:t>
            </a:r>
            <a:r>
              <a:rPr lang="pt-BR" b="1" dirty="0" err="1" smtClean="0">
                <a:solidFill>
                  <a:schemeClr val="tx2"/>
                </a:solidFill>
              </a:rPr>
              <a:t>while</a:t>
            </a:r>
            <a:r>
              <a:rPr lang="pt-BR" dirty="0" smtClean="0"/>
              <a:t>, </a:t>
            </a:r>
            <a:r>
              <a:rPr lang="pt-BR" b="1" dirty="0" err="1" smtClean="0">
                <a:solidFill>
                  <a:schemeClr val="tx2"/>
                </a:solidFill>
              </a:rPr>
              <a:t>do</a:t>
            </a:r>
            <a:r>
              <a:rPr lang="pt-BR" dirty="0" err="1" smtClean="0"/>
              <a:t>-</a:t>
            </a:r>
            <a:r>
              <a:rPr lang="pt-BR" b="1" dirty="0" err="1" smtClean="0">
                <a:solidFill>
                  <a:schemeClr val="tx2"/>
                </a:solidFill>
              </a:rPr>
              <a:t>while</a:t>
            </a:r>
            <a:r>
              <a:rPr lang="pt-BR" dirty="0" smtClean="0"/>
              <a:t>, ou no </a:t>
            </a:r>
            <a:r>
              <a:rPr lang="pt-BR" b="1" dirty="0" smtClean="0">
                <a:solidFill>
                  <a:schemeClr val="tx2"/>
                </a:solidFill>
              </a:rPr>
              <a:t>for</a:t>
            </a:r>
            <a:r>
              <a:rPr lang="pt-BR" dirty="0" smtClean="0"/>
              <a:t>.</a:t>
            </a:r>
            <a:endParaRPr lang="pt-BR" b="1" dirty="0" smtClean="0">
              <a:solidFill>
                <a:schemeClr val="tx2"/>
              </a:solidFill>
            </a:endParaRPr>
          </a:p>
          <a:p>
            <a:r>
              <a:rPr lang="pt-BR" dirty="0" smtClean="0"/>
              <a:t>A sintaxe é a seguinte: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sz="3900" dirty="0" smtClean="0"/>
          </a:p>
          <a:p>
            <a:endParaRPr lang="pt-BR" sz="2800" dirty="0" smtClean="0"/>
          </a:p>
          <a:p>
            <a:pPr lvl="1"/>
            <a:r>
              <a:rPr lang="pt-BR" dirty="0" smtClean="0"/>
              <a:t>Dificulta a compreensão do código, pois há mais de uma condição a ser verificada, mas é útil quando precisamos pular os próximos comandos </a:t>
            </a:r>
            <a:r>
              <a:rPr lang="pt-BR" b="1" u="sng" dirty="0" smtClean="0"/>
              <a:t>no meio do bloco</a:t>
            </a:r>
            <a:r>
              <a:rPr lang="pt-BR" dirty="0" smtClean="0"/>
              <a:t>, indo direto para a próxima repetição.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2514600"/>
            <a:ext cx="405765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00600" y="2514600"/>
            <a:ext cx="405765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90800" y="3962400"/>
            <a:ext cx="405765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066800" y="0"/>
            <a:ext cx="7772400" cy="1143000"/>
          </a:xfrm>
        </p:spPr>
        <p:txBody>
          <a:bodyPr/>
          <a:lstStyle/>
          <a:p>
            <a:r>
              <a:rPr lang="pt-BR" sz="4000" dirty="0" smtClean="0"/>
              <a:t>Estruturas de Repetição: </a:t>
            </a:r>
            <a:r>
              <a:rPr lang="pt-BR" sz="4000" dirty="0" smtClean="0">
                <a:solidFill>
                  <a:schemeClr val="tx2"/>
                </a:solidFill>
              </a:rPr>
              <a:t>continue</a:t>
            </a:r>
            <a:endParaRPr lang="pt-BR" sz="4000" dirty="0">
              <a:solidFill>
                <a:schemeClr val="tx2"/>
              </a:solidFill>
            </a:endParaRPr>
          </a:p>
        </p:txBody>
      </p:sp>
      <p:sp>
        <p:nvSpPr>
          <p:cNvPr id="17410" name="Espaço Reservado para Conteúdo 1"/>
          <p:cNvSpPr>
            <a:spLocks noGrp="1"/>
          </p:cNvSpPr>
          <p:nvPr>
            <p:ph idx="1"/>
          </p:nvPr>
        </p:nvSpPr>
        <p:spPr>
          <a:xfrm>
            <a:off x="381000" y="1295400"/>
            <a:ext cx="8458200" cy="5334000"/>
          </a:xfrm>
        </p:spPr>
        <p:txBody>
          <a:bodyPr>
            <a:normAutofit/>
          </a:bodyPr>
          <a:lstStyle/>
          <a:p>
            <a:r>
              <a:rPr lang="pt-BR" dirty="0" smtClean="0"/>
              <a:t>Exemplo: calcular o produto apenas dos números digitados  que forem diferentes de zero: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2209800"/>
            <a:ext cx="6657975" cy="343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0" y="1752600"/>
            <a:ext cx="3133947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066800" y="76200"/>
            <a:ext cx="7772400" cy="1143000"/>
          </a:xfrm>
        </p:spPr>
        <p:txBody>
          <a:bodyPr/>
          <a:lstStyle/>
          <a:p>
            <a:r>
              <a:rPr lang="pt-BR" sz="4000" dirty="0" smtClean="0"/>
              <a:t>Estruturas de Repetição: </a:t>
            </a:r>
            <a:br>
              <a:rPr lang="pt-BR" sz="4000" dirty="0" smtClean="0"/>
            </a:br>
            <a:r>
              <a:rPr lang="pt-BR" sz="4000" dirty="0" smtClean="0"/>
              <a:t>Laços Aninhados</a:t>
            </a:r>
            <a:endParaRPr lang="pt-BR" sz="4000" dirty="0"/>
          </a:p>
        </p:txBody>
      </p:sp>
      <p:sp>
        <p:nvSpPr>
          <p:cNvPr id="17410" name="Espaço Reservado para Conteúdo 1"/>
          <p:cNvSpPr>
            <a:spLocks noGrp="1"/>
          </p:cNvSpPr>
          <p:nvPr>
            <p:ph idx="1"/>
          </p:nvPr>
        </p:nvSpPr>
        <p:spPr>
          <a:xfrm>
            <a:off x="381000" y="1447800"/>
            <a:ext cx="8458200" cy="5181600"/>
          </a:xfrm>
        </p:spPr>
        <p:txBody>
          <a:bodyPr>
            <a:normAutofit/>
          </a:bodyPr>
          <a:lstStyle/>
          <a:p>
            <a:r>
              <a:rPr lang="pt-BR" dirty="0" smtClean="0"/>
              <a:t>Todos os laços vistos podem ser aninhados, uns dentro dos outros. Exemplos: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2362200"/>
            <a:ext cx="4038600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76800" y="2362200"/>
            <a:ext cx="4038600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52600" y="4495800"/>
            <a:ext cx="6477000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066800" y="76200"/>
            <a:ext cx="7772400" cy="1143000"/>
          </a:xfrm>
        </p:spPr>
        <p:txBody>
          <a:bodyPr/>
          <a:lstStyle/>
          <a:p>
            <a:r>
              <a:rPr lang="pt-BR" sz="4000" dirty="0" smtClean="0"/>
              <a:t>Estruturas de Repetição: </a:t>
            </a:r>
            <a:br>
              <a:rPr lang="pt-BR" sz="4000" dirty="0" smtClean="0"/>
            </a:br>
            <a:r>
              <a:rPr lang="pt-BR" sz="4000" dirty="0" smtClean="0"/>
              <a:t>Laços Aninhados</a:t>
            </a:r>
            <a:endParaRPr lang="pt-BR" sz="4000" dirty="0"/>
          </a:p>
        </p:txBody>
      </p:sp>
      <p:sp>
        <p:nvSpPr>
          <p:cNvPr id="17410" name="Espaço Reservado para Conteúdo 1"/>
          <p:cNvSpPr>
            <a:spLocks noGrp="1"/>
          </p:cNvSpPr>
          <p:nvPr>
            <p:ph idx="1"/>
          </p:nvPr>
        </p:nvSpPr>
        <p:spPr>
          <a:xfrm>
            <a:off x="381000" y="1524000"/>
            <a:ext cx="8458200" cy="5105400"/>
          </a:xfrm>
        </p:spPr>
        <p:txBody>
          <a:bodyPr>
            <a:normAutofit/>
          </a:bodyPr>
          <a:lstStyle/>
          <a:p>
            <a:r>
              <a:rPr lang="pt-BR" dirty="0" smtClean="0"/>
              <a:t>Exemplo: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Qual o valor final de </a:t>
            </a:r>
            <a:r>
              <a:rPr lang="pt-BR" b="1" dirty="0" smtClean="0">
                <a:solidFill>
                  <a:schemeClr val="tx1"/>
                </a:solidFill>
              </a:rPr>
              <a:t>total</a:t>
            </a:r>
            <a:r>
              <a:rPr lang="pt-BR" dirty="0" smtClean="0"/>
              <a:t>, impresso pelo programa?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</p:txBody>
      </p:sp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2209800"/>
            <a:ext cx="779145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461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0" y="1447800"/>
            <a:ext cx="3431702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066800" y="76200"/>
            <a:ext cx="7772400" cy="1143000"/>
          </a:xfrm>
        </p:spPr>
        <p:txBody>
          <a:bodyPr/>
          <a:lstStyle/>
          <a:p>
            <a:r>
              <a:rPr lang="pt-BR" sz="4000" dirty="0" smtClean="0"/>
              <a:t>Estruturas de Repetição: </a:t>
            </a:r>
            <a:br>
              <a:rPr lang="pt-BR" sz="4000" dirty="0" smtClean="0"/>
            </a:br>
            <a:r>
              <a:rPr lang="pt-BR" sz="4000" dirty="0" smtClean="0"/>
              <a:t>Laços Aninhados</a:t>
            </a:r>
            <a:endParaRPr lang="pt-BR" sz="4000" dirty="0"/>
          </a:p>
        </p:txBody>
      </p:sp>
      <p:sp>
        <p:nvSpPr>
          <p:cNvPr id="17410" name="Espaço Reservado para Conteúdo 1"/>
          <p:cNvSpPr>
            <a:spLocks noGrp="1"/>
          </p:cNvSpPr>
          <p:nvPr>
            <p:ph idx="1"/>
          </p:nvPr>
        </p:nvSpPr>
        <p:spPr>
          <a:xfrm>
            <a:off x="381000" y="1295400"/>
            <a:ext cx="8458200" cy="5334000"/>
          </a:xfrm>
        </p:spPr>
        <p:txBody>
          <a:bodyPr>
            <a:normAutofit/>
          </a:bodyPr>
          <a:lstStyle/>
          <a:p>
            <a:r>
              <a:rPr lang="pt-BR" dirty="0" smtClean="0"/>
              <a:t>Exemplo: </a:t>
            </a:r>
            <a:r>
              <a:rPr lang="pt-BR" b="1" u="sng" dirty="0" smtClean="0"/>
              <a:t>impedir entradas inválidas</a:t>
            </a:r>
            <a:r>
              <a:rPr lang="pt-BR" dirty="0" smtClean="0"/>
              <a:t>, para calcular o produto apenas dos números digitados  que forem diferentes de zero: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" y="2228850"/>
            <a:ext cx="8039100" cy="409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05600" y="2057400"/>
            <a:ext cx="2438400" cy="2377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36"/>
          <p:cNvSpPr>
            <a:spLocks noGrp="1" noChangeArrowheads="1"/>
          </p:cNvSpPr>
          <p:nvPr>
            <p:ph idx="1"/>
          </p:nvPr>
        </p:nvSpPr>
        <p:spPr>
          <a:xfrm>
            <a:off x="381000" y="1600200"/>
            <a:ext cx="8458200" cy="4876800"/>
          </a:xfrm>
        </p:spPr>
        <p:txBody>
          <a:bodyPr>
            <a:normAutofit lnSpcReduction="10000"/>
          </a:bodyPr>
          <a:lstStyle/>
          <a:p>
            <a:r>
              <a:rPr lang="pt-BR" altLang="en-US" dirty="0" smtClean="0"/>
              <a:t>Como escolher entre as estruturas de repetição?</a:t>
            </a:r>
          </a:p>
          <a:p>
            <a:pPr lvl="1"/>
            <a:endParaRPr lang="pt-BR" altLang="en-US" sz="3200" dirty="0" smtClean="0"/>
          </a:p>
          <a:p>
            <a:pPr lvl="1"/>
            <a:endParaRPr lang="pt-BR" altLang="en-US" dirty="0" smtClean="0"/>
          </a:p>
          <a:p>
            <a:pPr lvl="1"/>
            <a:endParaRPr lang="pt-BR" altLang="en-US" dirty="0" smtClean="0"/>
          </a:p>
          <a:p>
            <a:pPr lvl="1"/>
            <a:endParaRPr lang="pt-BR" altLang="en-US" dirty="0" smtClean="0"/>
          </a:p>
          <a:p>
            <a:pPr lvl="1"/>
            <a:endParaRPr lang="pt-BR" altLang="en-US" dirty="0" smtClean="0"/>
          </a:p>
          <a:p>
            <a:pPr lvl="1"/>
            <a:endParaRPr lang="pt-BR" altLang="en-US" dirty="0" smtClean="0"/>
          </a:p>
          <a:p>
            <a:pPr lvl="1"/>
            <a:endParaRPr lang="pt-BR" altLang="en-US" dirty="0" smtClean="0"/>
          </a:p>
          <a:p>
            <a:pPr lvl="1"/>
            <a:endParaRPr lang="pt-BR" altLang="en-US" dirty="0" smtClean="0"/>
          </a:p>
          <a:p>
            <a:pPr lvl="1"/>
            <a:endParaRPr lang="pt-BR" altLang="en-US" dirty="0" smtClean="0"/>
          </a:p>
          <a:p>
            <a:pPr lvl="1"/>
            <a:endParaRPr lang="pt-BR" altLang="en-US" dirty="0" smtClean="0"/>
          </a:p>
          <a:p>
            <a:pPr lvl="1"/>
            <a:r>
              <a:rPr lang="pt-BR" altLang="en-US" dirty="0" smtClean="0"/>
              <a:t>Porém, na maioria dos casos, pode-se escolher mais de uma opção para resolver cada tipo de problema e acaba sendo uma questão de preferência pessoal.</a:t>
            </a:r>
          </a:p>
        </p:txBody>
      </p:sp>
      <p:sp>
        <p:nvSpPr>
          <p:cNvPr id="555043" name="Rectangle 3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Estruturas de Repetição: resumo</a:t>
            </a:r>
            <a:endParaRPr lang="pt-BR" dirty="0"/>
          </a:p>
        </p:txBody>
      </p:sp>
      <p:sp>
        <p:nvSpPr>
          <p:cNvPr id="45061" name="Text Box 31"/>
          <p:cNvSpPr txBox="1">
            <a:spLocks noChangeArrowheads="1"/>
          </p:cNvSpPr>
          <p:nvPr/>
        </p:nvSpPr>
        <p:spPr bwMode="auto">
          <a:xfrm>
            <a:off x="1600200" y="2057400"/>
            <a:ext cx="5468938" cy="341632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eaLnBrk="1" hangingPunct="1"/>
            <a:r>
              <a:rPr lang="pt-BR" altLang="en-US" sz="2400" b="1" dirty="0" err="1" smtClean="0">
                <a:solidFill>
                  <a:schemeClr val="tx2"/>
                </a:solidFill>
                <a:latin typeface="Corbel" pitchFamily="34" charset="0"/>
              </a:rPr>
              <a:t>if</a:t>
            </a:r>
            <a:r>
              <a:rPr lang="pt-BR" altLang="en-US" sz="2400" dirty="0" smtClean="0">
                <a:latin typeface="Corbel" pitchFamily="34" charset="0"/>
              </a:rPr>
              <a:t> </a:t>
            </a:r>
            <a:r>
              <a:rPr lang="pt-BR" altLang="en-US" sz="2400" dirty="0">
                <a:solidFill>
                  <a:srgbClr val="FF0000"/>
                </a:solidFill>
                <a:latin typeface="Corbel" pitchFamily="34" charset="0"/>
                <a:cs typeface="Courier New" pitchFamily="49" charset="0"/>
              </a:rPr>
              <a:t>(</a:t>
            </a:r>
            <a:r>
              <a:rPr lang="pt-BR" altLang="en-US" sz="2400" dirty="0">
                <a:latin typeface="Corbel" pitchFamily="34" charset="0"/>
                <a:cs typeface="Courier New" pitchFamily="49" charset="0"/>
              </a:rPr>
              <a:t>numero de vezes é conhecido</a:t>
            </a:r>
            <a:r>
              <a:rPr lang="pt-BR" altLang="en-US" sz="2400" dirty="0" smtClean="0">
                <a:solidFill>
                  <a:srgbClr val="FF0000"/>
                </a:solidFill>
                <a:latin typeface="Corbel" pitchFamily="34" charset="0"/>
                <a:cs typeface="Courier New" pitchFamily="49" charset="0"/>
              </a:rPr>
              <a:t>)  {</a:t>
            </a:r>
            <a:endParaRPr lang="pt-BR" altLang="en-US" sz="2400" dirty="0">
              <a:solidFill>
                <a:srgbClr val="FF0000"/>
              </a:solidFill>
              <a:latin typeface="Corbel" pitchFamily="34" charset="0"/>
              <a:cs typeface="Courier New" pitchFamily="49" charset="0"/>
            </a:endParaRPr>
          </a:p>
          <a:p>
            <a:pPr eaLnBrk="1" hangingPunct="1"/>
            <a:r>
              <a:rPr lang="pt-BR" altLang="en-US" sz="2400" dirty="0" smtClean="0">
                <a:latin typeface="Corbel" pitchFamily="34" charset="0"/>
              </a:rPr>
              <a:t>       </a:t>
            </a:r>
            <a:r>
              <a:rPr lang="pt-BR" altLang="en-US" sz="2400" dirty="0" smtClean="0">
                <a:latin typeface="Corbel" pitchFamily="34" charset="0"/>
                <a:cs typeface="Courier New" pitchFamily="49" charset="0"/>
              </a:rPr>
              <a:t>usa-se </a:t>
            </a:r>
            <a:r>
              <a:rPr lang="pt-BR" altLang="en-US" sz="2400" dirty="0">
                <a:latin typeface="Corbel" pitchFamily="34" charset="0"/>
                <a:cs typeface="Courier New" pitchFamily="49" charset="0"/>
              </a:rPr>
              <a:t>o</a:t>
            </a:r>
            <a:r>
              <a:rPr lang="pt-BR" altLang="en-US" sz="2400" dirty="0">
                <a:solidFill>
                  <a:srgbClr val="8A2626"/>
                </a:solidFill>
                <a:latin typeface="Corbel" pitchFamily="34" charset="0"/>
                <a:cs typeface="Courier New" pitchFamily="49" charset="0"/>
              </a:rPr>
              <a:t> </a:t>
            </a:r>
            <a:r>
              <a:rPr lang="pt-BR" altLang="en-US" sz="2400" b="1" dirty="0">
                <a:solidFill>
                  <a:schemeClr val="tx2"/>
                </a:solidFill>
                <a:latin typeface="Corbel" pitchFamily="34" charset="0"/>
              </a:rPr>
              <a:t>for</a:t>
            </a:r>
          </a:p>
          <a:p>
            <a:pPr eaLnBrk="1" hangingPunct="1"/>
            <a:r>
              <a:rPr lang="pt-BR" altLang="en-US" sz="2400" dirty="0" smtClean="0">
                <a:solidFill>
                  <a:srgbClr val="FF0000"/>
                </a:solidFill>
                <a:latin typeface="Corbel" pitchFamily="34" charset="0"/>
                <a:cs typeface="Courier New" pitchFamily="49" charset="0"/>
              </a:rPr>
              <a:t>} </a:t>
            </a:r>
            <a:r>
              <a:rPr lang="pt-BR" altLang="en-US" sz="2400" b="1" dirty="0" err="1" smtClean="0">
                <a:solidFill>
                  <a:schemeClr val="tx2"/>
                </a:solidFill>
                <a:latin typeface="Corbel" pitchFamily="34" charset="0"/>
              </a:rPr>
              <a:t>else</a:t>
            </a:r>
            <a:r>
              <a:rPr lang="pt-BR" altLang="en-US" sz="2400" b="1" dirty="0" smtClean="0">
                <a:solidFill>
                  <a:schemeClr val="tx2"/>
                </a:solidFill>
                <a:latin typeface="Corbel" pitchFamily="34" charset="0"/>
              </a:rPr>
              <a:t> </a:t>
            </a:r>
            <a:r>
              <a:rPr lang="pt-BR" altLang="en-US" sz="2400" dirty="0" smtClean="0">
                <a:solidFill>
                  <a:srgbClr val="FF0000"/>
                </a:solidFill>
                <a:latin typeface="Corbel" pitchFamily="34" charset="0"/>
                <a:cs typeface="Courier New" pitchFamily="49" charset="0"/>
              </a:rPr>
              <a:t>{</a:t>
            </a:r>
            <a:endParaRPr lang="pt-BR" altLang="en-US" sz="2400" dirty="0">
              <a:solidFill>
                <a:srgbClr val="FF0000"/>
              </a:solidFill>
              <a:latin typeface="Corbel" pitchFamily="34" charset="0"/>
              <a:cs typeface="Courier New" pitchFamily="49" charset="0"/>
            </a:endParaRPr>
          </a:p>
          <a:p>
            <a:pPr eaLnBrk="1" hangingPunct="1"/>
            <a:r>
              <a:rPr lang="pt-BR" altLang="en-US" sz="2400" dirty="0">
                <a:latin typeface="Corbel" pitchFamily="34" charset="0"/>
              </a:rPr>
              <a:t>  </a:t>
            </a:r>
            <a:r>
              <a:rPr lang="pt-BR" altLang="en-US" sz="2400" dirty="0" smtClean="0">
                <a:latin typeface="Corbel" pitchFamily="34" charset="0"/>
              </a:rPr>
              <a:t>     </a:t>
            </a:r>
            <a:r>
              <a:rPr lang="pt-BR" altLang="en-US" sz="2400" b="1" dirty="0" err="1" smtClean="0">
                <a:solidFill>
                  <a:schemeClr val="tx2"/>
                </a:solidFill>
                <a:latin typeface="Corbel" pitchFamily="34" charset="0"/>
                <a:cs typeface="Courier New" pitchFamily="49" charset="0"/>
              </a:rPr>
              <a:t>if</a:t>
            </a:r>
            <a:r>
              <a:rPr lang="pt-BR" altLang="en-US" sz="2400" dirty="0" smtClean="0">
                <a:solidFill>
                  <a:srgbClr val="8A2626"/>
                </a:solidFill>
                <a:latin typeface="Corbel" pitchFamily="34" charset="0"/>
                <a:cs typeface="Courier New" pitchFamily="49" charset="0"/>
              </a:rPr>
              <a:t> </a:t>
            </a:r>
            <a:r>
              <a:rPr lang="pt-BR" altLang="en-US" sz="2400" dirty="0" smtClean="0">
                <a:solidFill>
                  <a:srgbClr val="FF0000"/>
                </a:solidFill>
                <a:latin typeface="Corbel" pitchFamily="34" charset="0"/>
                <a:cs typeface="Courier New" pitchFamily="49" charset="0"/>
              </a:rPr>
              <a:t>(</a:t>
            </a:r>
            <a:r>
              <a:rPr lang="pt-BR" altLang="en-US" sz="2400" dirty="0" smtClean="0">
                <a:latin typeface="Corbel" pitchFamily="34" charset="0"/>
                <a:cs typeface="Courier New" pitchFamily="49" charset="0"/>
              </a:rPr>
              <a:t>teste </a:t>
            </a:r>
            <a:r>
              <a:rPr lang="pt-BR" altLang="en-US" sz="2400" dirty="0">
                <a:latin typeface="Corbel" pitchFamily="34" charset="0"/>
                <a:cs typeface="Courier New" pitchFamily="49" charset="0"/>
              </a:rPr>
              <a:t>precisa ser feito no </a:t>
            </a:r>
            <a:r>
              <a:rPr lang="pt-BR" altLang="en-US" sz="2400" dirty="0" smtClean="0">
                <a:latin typeface="Corbel" pitchFamily="34" charset="0"/>
                <a:cs typeface="Courier New" pitchFamily="49" charset="0"/>
              </a:rPr>
              <a:t>in</a:t>
            </a:r>
            <a:r>
              <a:rPr lang="pt-BR" altLang="en-US" sz="2400" dirty="0" smtClean="0">
                <a:latin typeface="Corbel" pitchFamily="34" charset="0"/>
                <a:cs typeface="Courier New" pitchFamily="49" charset="0"/>
              </a:rPr>
              <a:t>í</a:t>
            </a:r>
            <a:r>
              <a:rPr lang="pt-BR" altLang="en-US" sz="2400" dirty="0" smtClean="0">
                <a:latin typeface="Corbel" pitchFamily="34" charset="0"/>
                <a:cs typeface="Courier New" pitchFamily="49" charset="0"/>
              </a:rPr>
              <a:t>cio</a:t>
            </a:r>
            <a:r>
              <a:rPr lang="pt-BR" altLang="en-US" sz="2400" dirty="0" smtClean="0">
                <a:solidFill>
                  <a:srgbClr val="FF0000"/>
                </a:solidFill>
                <a:latin typeface="Corbel" pitchFamily="34" charset="0"/>
                <a:cs typeface="Courier New" pitchFamily="49" charset="0"/>
              </a:rPr>
              <a:t>) {</a:t>
            </a:r>
            <a:endParaRPr lang="pt-BR" altLang="en-US" sz="2400" dirty="0">
              <a:solidFill>
                <a:srgbClr val="FF0000"/>
              </a:solidFill>
              <a:latin typeface="Corbel" pitchFamily="34" charset="0"/>
              <a:cs typeface="Courier New" pitchFamily="49" charset="0"/>
            </a:endParaRPr>
          </a:p>
          <a:p>
            <a:pPr eaLnBrk="1" hangingPunct="1"/>
            <a:r>
              <a:rPr lang="pt-BR" altLang="en-US" sz="2400" dirty="0">
                <a:solidFill>
                  <a:srgbClr val="8A2626"/>
                </a:solidFill>
                <a:latin typeface="Corbel" pitchFamily="34" charset="0"/>
                <a:cs typeface="Courier New" pitchFamily="49" charset="0"/>
              </a:rPr>
              <a:t>    </a:t>
            </a:r>
            <a:r>
              <a:rPr lang="pt-BR" altLang="en-US" sz="2400" dirty="0" smtClean="0">
                <a:solidFill>
                  <a:srgbClr val="8A2626"/>
                </a:solidFill>
                <a:latin typeface="Corbel" pitchFamily="34" charset="0"/>
                <a:cs typeface="Courier New" pitchFamily="49" charset="0"/>
              </a:rPr>
              <a:t>         </a:t>
            </a:r>
            <a:r>
              <a:rPr lang="pt-BR" altLang="en-US" sz="2400" dirty="0" smtClean="0">
                <a:latin typeface="Corbel" pitchFamily="34" charset="0"/>
                <a:cs typeface="Courier New" pitchFamily="49" charset="0"/>
              </a:rPr>
              <a:t>usa-se</a:t>
            </a:r>
            <a:r>
              <a:rPr lang="pt-BR" altLang="en-US" sz="2400" dirty="0" smtClean="0">
                <a:solidFill>
                  <a:srgbClr val="8A2626"/>
                </a:solidFill>
                <a:latin typeface="Corbel" pitchFamily="34" charset="0"/>
                <a:cs typeface="Courier New" pitchFamily="49" charset="0"/>
              </a:rPr>
              <a:t> </a:t>
            </a:r>
            <a:r>
              <a:rPr lang="pt-BR" altLang="en-US" sz="2400" b="1" dirty="0" err="1">
                <a:solidFill>
                  <a:schemeClr val="tx2"/>
                </a:solidFill>
                <a:latin typeface="Corbel" pitchFamily="34" charset="0"/>
              </a:rPr>
              <a:t>while</a:t>
            </a:r>
            <a:endParaRPr lang="pt-BR" altLang="en-US" sz="2400" b="1" dirty="0">
              <a:solidFill>
                <a:schemeClr val="tx2"/>
              </a:solidFill>
              <a:latin typeface="Corbel" pitchFamily="34" charset="0"/>
            </a:endParaRPr>
          </a:p>
          <a:p>
            <a:pPr eaLnBrk="1" hangingPunct="1"/>
            <a:r>
              <a:rPr lang="pt-BR" altLang="en-US" sz="2400" dirty="0">
                <a:latin typeface="Corbel" pitchFamily="34" charset="0"/>
              </a:rPr>
              <a:t> </a:t>
            </a:r>
            <a:r>
              <a:rPr lang="pt-BR" altLang="en-US" sz="2400" dirty="0" smtClean="0">
                <a:latin typeface="Corbel" pitchFamily="34" charset="0"/>
              </a:rPr>
              <a:t>      </a:t>
            </a:r>
            <a:r>
              <a:rPr lang="pt-BR" altLang="en-US" sz="2400" dirty="0" smtClean="0">
                <a:solidFill>
                  <a:srgbClr val="FF0000"/>
                </a:solidFill>
                <a:latin typeface="Corbel" pitchFamily="34" charset="0"/>
                <a:cs typeface="Courier New" pitchFamily="49" charset="0"/>
              </a:rPr>
              <a:t>} </a:t>
            </a:r>
            <a:r>
              <a:rPr lang="pt-BR" altLang="en-US" sz="2400" b="1" dirty="0" err="1" smtClean="0">
                <a:solidFill>
                  <a:schemeClr val="tx2"/>
                </a:solidFill>
                <a:latin typeface="Corbel" pitchFamily="34" charset="0"/>
              </a:rPr>
              <a:t>else</a:t>
            </a:r>
            <a:r>
              <a:rPr lang="pt-BR" altLang="en-US" sz="2400" b="1" dirty="0" smtClean="0">
                <a:solidFill>
                  <a:schemeClr val="tx2"/>
                </a:solidFill>
                <a:latin typeface="Corbel" pitchFamily="34" charset="0"/>
              </a:rPr>
              <a:t> </a:t>
            </a:r>
            <a:r>
              <a:rPr lang="pt-BR" altLang="en-US" sz="2400" dirty="0" smtClean="0">
                <a:solidFill>
                  <a:srgbClr val="FF0000"/>
                </a:solidFill>
                <a:latin typeface="Corbel" pitchFamily="34" charset="0"/>
                <a:cs typeface="Courier New" pitchFamily="49" charset="0"/>
              </a:rPr>
              <a:t>{</a:t>
            </a:r>
            <a:endParaRPr lang="pt-BR" altLang="en-US" sz="2400" dirty="0">
              <a:solidFill>
                <a:srgbClr val="FF0000"/>
              </a:solidFill>
              <a:latin typeface="Corbel" pitchFamily="34" charset="0"/>
              <a:cs typeface="Courier New" pitchFamily="49" charset="0"/>
            </a:endParaRPr>
          </a:p>
          <a:p>
            <a:pPr eaLnBrk="1" hangingPunct="1"/>
            <a:r>
              <a:rPr lang="pt-BR" altLang="en-US" sz="2400" dirty="0">
                <a:solidFill>
                  <a:srgbClr val="8A2626"/>
                </a:solidFill>
                <a:latin typeface="Corbel" pitchFamily="34" charset="0"/>
                <a:cs typeface="Courier New" pitchFamily="49" charset="0"/>
              </a:rPr>
              <a:t>    </a:t>
            </a:r>
            <a:r>
              <a:rPr lang="pt-BR" altLang="en-US" sz="2400" dirty="0" smtClean="0">
                <a:solidFill>
                  <a:srgbClr val="8A2626"/>
                </a:solidFill>
                <a:latin typeface="Corbel" pitchFamily="34" charset="0"/>
                <a:cs typeface="Courier New" pitchFamily="49" charset="0"/>
              </a:rPr>
              <a:t>         </a:t>
            </a:r>
            <a:r>
              <a:rPr lang="pt-BR" altLang="en-US" sz="2400" dirty="0" smtClean="0">
                <a:latin typeface="Corbel" pitchFamily="34" charset="0"/>
                <a:cs typeface="Courier New" pitchFamily="49" charset="0"/>
              </a:rPr>
              <a:t>usa-se</a:t>
            </a:r>
            <a:r>
              <a:rPr lang="pt-BR" altLang="en-US" sz="2400" dirty="0" smtClean="0">
                <a:solidFill>
                  <a:srgbClr val="8A2626"/>
                </a:solidFill>
                <a:latin typeface="Corbel" pitchFamily="34" charset="0"/>
                <a:cs typeface="Courier New" pitchFamily="49" charset="0"/>
              </a:rPr>
              <a:t> </a:t>
            </a:r>
            <a:r>
              <a:rPr lang="pt-BR" altLang="en-US" sz="2400" b="1" dirty="0" err="1">
                <a:solidFill>
                  <a:schemeClr val="tx2"/>
                </a:solidFill>
                <a:latin typeface="Corbel" pitchFamily="34" charset="0"/>
              </a:rPr>
              <a:t>do-while</a:t>
            </a:r>
            <a:endParaRPr lang="pt-BR" altLang="en-US" sz="2400" b="1" dirty="0">
              <a:solidFill>
                <a:schemeClr val="tx2"/>
              </a:solidFill>
              <a:latin typeface="Corbel" pitchFamily="34" charset="0"/>
            </a:endParaRPr>
          </a:p>
          <a:p>
            <a:pPr eaLnBrk="1" hangingPunct="1"/>
            <a:r>
              <a:rPr lang="pt-BR" altLang="en-US" sz="2400" dirty="0">
                <a:solidFill>
                  <a:srgbClr val="8A2626"/>
                </a:solidFill>
                <a:latin typeface="Corbel" pitchFamily="34" charset="0"/>
                <a:cs typeface="Courier New" pitchFamily="49" charset="0"/>
              </a:rPr>
              <a:t>  </a:t>
            </a:r>
            <a:r>
              <a:rPr lang="pt-BR" altLang="en-US" sz="2400" dirty="0" smtClean="0">
                <a:solidFill>
                  <a:srgbClr val="8A2626"/>
                </a:solidFill>
                <a:latin typeface="Corbel" pitchFamily="34" charset="0"/>
                <a:cs typeface="Courier New" pitchFamily="49" charset="0"/>
              </a:rPr>
              <a:t>     </a:t>
            </a:r>
            <a:r>
              <a:rPr lang="pt-BR" altLang="en-US" sz="2400" dirty="0" smtClean="0">
                <a:solidFill>
                  <a:srgbClr val="FF0000"/>
                </a:solidFill>
                <a:latin typeface="Corbel" pitchFamily="34" charset="0"/>
                <a:cs typeface="Courier New" pitchFamily="49" charset="0"/>
              </a:rPr>
              <a:t>}</a:t>
            </a:r>
            <a:endParaRPr lang="pt-BR" altLang="en-US" sz="2400" dirty="0">
              <a:solidFill>
                <a:srgbClr val="FF0000"/>
              </a:solidFill>
              <a:latin typeface="Corbel" pitchFamily="34" charset="0"/>
              <a:cs typeface="Courier New" pitchFamily="49" charset="0"/>
            </a:endParaRPr>
          </a:p>
          <a:p>
            <a:pPr eaLnBrk="1" hangingPunct="1"/>
            <a:r>
              <a:rPr lang="pt-BR" altLang="en-US" sz="2400" dirty="0">
                <a:solidFill>
                  <a:srgbClr val="FF0000"/>
                </a:solidFill>
                <a:latin typeface="Corbel" pitchFamily="34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Exemplo</a:t>
            </a:r>
            <a:r>
              <a:rPr lang="en-US" dirty="0" smtClean="0"/>
              <a:t> de </a:t>
            </a:r>
            <a:r>
              <a:rPr lang="en-US" dirty="0" err="1" smtClean="0"/>
              <a:t>C</a:t>
            </a:r>
            <a:r>
              <a:rPr lang="en-US" dirty="0" err="1" smtClean="0"/>
              <a:t>á</a:t>
            </a:r>
            <a:r>
              <a:rPr lang="en-US" dirty="0" err="1" smtClean="0"/>
              <a:t>lculo</a:t>
            </a:r>
            <a:r>
              <a:rPr lang="en-US" dirty="0" smtClean="0"/>
              <a:t> de </a:t>
            </a:r>
            <a:r>
              <a:rPr lang="en-US" dirty="0" err="1" smtClean="0"/>
              <a:t>Maior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M</a:t>
            </a:r>
            <a:r>
              <a:rPr lang="en-US" dirty="0" err="1" smtClean="0"/>
              <a:t>áximo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2530E64-08E1-4CA4-97BB-8E38FA75E785}" type="slidenum">
              <a:rPr lang="pt-BR" smtClean="0"/>
              <a:pPr/>
              <a:t>29</a:t>
            </a:fld>
            <a:endParaRPr lang="pt-BR"/>
          </a:p>
        </p:txBody>
      </p:sp>
      <p:pic>
        <p:nvPicPr>
          <p:cNvPr id="8" name="Picture 7" descr="Screen Shot 2016-08-25 at 10.26.01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7938" y="1447800"/>
            <a:ext cx="6175862" cy="527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2037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Estruturas de Repetição</a:t>
            </a:r>
            <a:endParaRPr lang="pt-BR" dirty="0"/>
          </a:p>
        </p:txBody>
      </p:sp>
      <p:sp>
        <p:nvSpPr>
          <p:cNvPr id="17410" name="Espaço Reservado para Conteúdo 1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4637113"/>
          </a:xfrm>
        </p:spPr>
        <p:txBody>
          <a:bodyPr>
            <a:normAutofit/>
          </a:bodyPr>
          <a:lstStyle/>
          <a:p>
            <a:r>
              <a:rPr lang="pt-BR" dirty="0" smtClean="0"/>
              <a:t>Como poderíamos fazer para calcular a média de </a:t>
            </a:r>
            <a:r>
              <a:rPr lang="pt-BR" dirty="0" smtClean="0"/>
              <a:t>cada um dos </a:t>
            </a:r>
            <a:r>
              <a:rPr lang="pt-BR" dirty="0" smtClean="0"/>
              <a:t>alunos de uma turma em um mesmo programa?</a:t>
            </a:r>
          </a:p>
          <a:p>
            <a:r>
              <a:rPr lang="pt-BR" dirty="0"/>
              <a:t>P</a:t>
            </a:r>
            <a:r>
              <a:rPr lang="pt-BR" dirty="0" smtClean="0"/>
              <a:t>recisamos </a:t>
            </a:r>
            <a:r>
              <a:rPr lang="pt-BR" dirty="0" smtClean="0"/>
              <a:t>repetir os </a:t>
            </a:r>
            <a:r>
              <a:rPr lang="pt-BR" dirty="0" smtClean="0"/>
              <a:t>mesmos </a:t>
            </a:r>
            <a:r>
              <a:rPr lang="pt-BR" dirty="0" smtClean="0"/>
              <a:t>comandos, várias vezes, até que a média de </a:t>
            </a:r>
            <a:r>
              <a:rPr lang="pt-BR" dirty="0" smtClean="0"/>
              <a:t>cada aluno </a:t>
            </a:r>
            <a:r>
              <a:rPr lang="pt-BR" dirty="0" smtClean="0"/>
              <a:t>tenha sido calculada e impressa.</a:t>
            </a:r>
          </a:p>
          <a:p>
            <a:r>
              <a:rPr lang="pt-BR" dirty="0" smtClean="0"/>
              <a:t>Solu</a:t>
            </a:r>
            <a:r>
              <a:rPr lang="pt-BR" dirty="0" smtClean="0"/>
              <a:t>ção: </a:t>
            </a:r>
            <a:r>
              <a:rPr lang="pt-BR" b="1" dirty="0" smtClean="0"/>
              <a:t>Laços </a:t>
            </a:r>
            <a:r>
              <a:rPr lang="pt-BR" dirty="0" smtClean="0"/>
              <a:t>(em inglês: </a:t>
            </a:r>
            <a:r>
              <a:rPr lang="pt-BR" b="1" i="1" dirty="0" smtClean="0"/>
              <a:t>Loops</a:t>
            </a:r>
            <a:r>
              <a:rPr lang="pt-BR" dirty="0" smtClean="0"/>
              <a:t>)</a:t>
            </a:r>
            <a:endParaRPr lang="pt-BR" dirty="0" smtClean="0"/>
          </a:p>
          <a:p>
            <a:r>
              <a:rPr lang="pt-BR" dirty="0" smtClean="0"/>
              <a:t>Em C temos três opções de estruturas de repetição:</a:t>
            </a:r>
          </a:p>
          <a:p>
            <a:pPr lvl="1"/>
            <a:r>
              <a:rPr lang="pt-BR" b="1" dirty="0" err="1" smtClean="0">
                <a:solidFill>
                  <a:schemeClr val="tx2"/>
                </a:solidFill>
              </a:rPr>
              <a:t>while</a:t>
            </a:r>
            <a:endParaRPr lang="pt-BR" b="1" dirty="0" smtClean="0">
              <a:solidFill>
                <a:schemeClr val="tx2"/>
              </a:solidFill>
            </a:endParaRPr>
          </a:p>
          <a:p>
            <a:pPr lvl="1"/>
            <a:r>
              <a:rPr lang="pt-BR" b="1" dirty="0" smtClean="0">
                <a:solidFill>
                  <a:schemeClr val="tx2"/>
                </a:solidFill>
              </a:rPr>
              <a:t>do</a:t>
            </a:r>
            <a:r>
              <a:rPr lang="pt-BR" dirty="0" smtClean="0"/>
              <a:t> – </a:t>
            </a:r>
            <a:r>
              <a:rPr lang="pt-BR" b="1" dirty="0" err="1" smtClean="0">
                <a:solidFill>
                  <a:schemeClr val="tx2"/>
                </a:solidFill>
              </a:rPr>
              <a:t>while</a:t>
            </a:r>
            <a:endParaRPr lang="pt-BR" b="1" dirty="0" smtClean="0">
              <a:solidFill>
                <a:schemeClr val="tx2"/>
              </a:solidFill>
            </a:endParaRPr>
          </a:p>
          <a:p>
            <a:pPr lvl="1"/>
            <a:r>
              <a:rPr lang="pt-BR" b="1" dirty="0" smtClean="0">
                <a:solidFill>
                  <a:schemeClr val="tx2"/>
                </a:solidFill>
              </a:rPr>
              <a:t>for</a:t>
            </a:r>
          </a:p>
          <a:p>
            <a:endParaRPr lang="pt-BR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Exemplo</a:t>
            </a:r>
            <a:r>
              <a:rPr lang="en-US" dirty="0"/>
              <a:t> de </a:t>
            </a:r>
            <a:r>
              <a:rPr lang="en-US" dirty="0" err="1"/>
              <a:t>Cálculo</a:t>
            </a:r>
            <a:r>
              <a:rPr lang="en-US" dirty="0"/>
              <a:t> de </a:t>
            </a:r>
            <a:r>
              <a:rPr lang="en-US" dirty="0" err="1"/>
              <a:t>Média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2530E64-08E1-4CA4-97BB-8E38FA75E785}" type="slidenum">
              <a:rPr lang="pt-BR" smtClean="0"/>
              <a:pPr/>
              <a:t>30</a:t>
            </a:fld>
            <a:endParaRPr lang="pt-BR"/>
          </a:p>
        </p:txBody>
      </p:sp>
      <p:pic>
        <p:nvPicPr>
          <p:cNvPr id="3" name="Picture 2" descr="Screen Shot 2016-08-25 at 10.30.56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1219200"/>
            <a:ext cx="5029200" cy="5339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48305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0"/>
            <a:ext cx="7772400" cy="1143000"/>
          </a:xfrm>
        </p:spPr>
        <p:txBody>
          <a:bodyPr/>
          <a:lstStyle/>
          <a:p>
            <a:pPr algn="ctr"/>
            <a:r>
              <a:rPr lang="en-US" sz="4800" dirty="0" err="1"/>
              <a:t>C</a:t>
            </a:r>
            <a:r>
              <a:rPr lang="en-US" sz="4800" dirty="0" err="1" smtClean="0"/>
              <a:t>hamada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2530E64-08E1-4CA4-97BB-8E38FA75E785}" type="slidenum">
              <a:rPr lang="pt-BR" smtClean="0"/>
              <a:pPr/>
              <a:t>31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08769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Atividade</a:t>
            </a:r>
            <a:r>
              <a:rPr lang="en-US" dirty="0" smtClean="0"/>
              <a:t> 1: 1EE – 2014.1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2530E64-08E1-4CA4-97BB-8E38FA75E785}" type="slidenum">
              <a:rPr lang="pt-BR" smtClean="0"/>
              <a:pPr/>
              <a:t>32</a:t>
            </a:fld>
            <a:endParaRPr lang="pt-BR"/>
          </a:p>
        </p:txBody>
      </p:sp>
      <p:pic>
        <p:nvPicPr>
          <p:cNvPr id="5" name="Picture 4" descr="Screen Shot 2016-08-24 at 7.41.53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" y="1676399"/>
            <a:ext cx="8942664" cy="3623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39723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Atividade </a:t>
            </a:r>
            <a:r>
              <a:rPr lang="pt-BR" dirty="0" smtClean="0"/>
              <a:t>2</a:t>
            </a:r>
            <a:endParaRPr lang="pt-BR" dirty="0"/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4637113"/>
          </a:xfrm>
        </p:spPr>
        <p:txBody>
          <a:bodyPr>
            <a:normAutofit/>
          </a:bodyPr>
          <a:lstStyle/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pt-BR" altLang="en-US" dirty="0" smtClean="0"/>
              <a:t>Escreva um algoritmo que lê 50 números inteiros e em seguida mostra a soma de todos os ímpares lidos.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pt-BR" altLang="en-US" dirty="0" smtClean="0"/>
              <a:t>Altere o algoritmo anterior para que ele considere apenas a soma dos ímpares que estejam entre 100 e 200.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pt-BR" altLang="en-US" dirty="0" smtClean="0"/>
              <a:t>Construa um algoritmo que leia um conjunto de 20 números inteiros e mostre qual foi o maior e o menor valor fornecido.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pt-BR" altLang="en-US" dirty="0" smtClean="0"/>
              <a:t>Altere o programa anterior para que ele não permita a entrada de valores negativos.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Atividade </a:t>
            </a:r>
            <a:r>
              <a:rPr lang="pt-BR" dirty="0" smtClean="0"/>
              <a:t>3</a:t>
            </a:r>
            <a:endParaRPr lang="pt-BR" dirty="0"/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4637113"/>
          </a:xfrm>
        </p:spPr>
        <p:txBody>
          <a:bodyPr>
            <a:normAutofit/>
          </a:bodyPr>
          <a:lstStyle/>
          <a:p>
            <a:pPr marL="457200" indent="-457200">
              <a:lnSpc>
                <a:spcPct val="90000"/>
              </a:lnSpc>
            </a:pPr>
            <a:r>
              <a:rPr lang="pt-BR" altLang="en-US" dirty="0" smtClean="0"/>
              <a:t>Faça um programa para imprimir a tabuada de 1 a 9 utilizando laços de repetição. A saída do programa deve ser do tipo: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2743200" y="2514600"/>
            <a:ext cx="3581400" cy="385951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90000"/>
              </a:lnSpc>
              <a:buNone/>
            </a:pPr>
            <a:r>
              <a:rPr lang="pt-BR" altLang="en-US" sz="16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1x1 = 1</a:t>
            </a:r>
          </a:p>
          <a:p>
            <a:pPr marL="457200" indent="-457200">
              <a:lnSpc>
                <a:spcPct val="90000"/>
              </a:lnSpc>
              <a:buNone/>
            </a:pPr>
            <a:r>
              <a:rPr lang="pt-BR" altLang="en-US" sz="16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1x2 = 2</a:t>
            </a:r>
          </a:p>
          <a:p>
            <a:pPr marL="457200" indent="-457200">
              <a:lnSpc>
                <a:spcPct val="90000"/>
              </a:lnSpc>
              <a:buNone/>
            </a:pPr>
            <a:r>
              <a:rPr lang="pt-BR" altLang="en-US" sz="16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...</a:t>
            </a:r>
          </a:p>
          <a:p>
            <a:pPr marL="457200" indent="-457200">
              <a:lnSpc>
                <a:spcPct val="90000"/>
              </a:lnSpc>
              <a:buNone/>
            </a:pPr>
            <a:r>
              <a:rPr lang="pt-BR" altLang="en-US" sz="16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1x9 = 9</a:t>
            </a:r>
          </a:p>
          <a:p>
            <a:pPr marL="457200" indent="-457200">
              <a:lnSpc>
                <a:spcPct val="90000"/>
              </a:lnSpc>
              <a:buNone/>
            </a:pPr>
            <a:r>
              <a:rPr lang="pt-BR" altLang="en-US" sz="16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  //linha em branco</a:t>
            </a:r>
          </a:p>
          <a:p>
            <a:pPr marL="457200" indent="-457200">
              <a:lnSpc>
                <a:spcPct val="90000"/>
              </a:lnSpc>
              <a:buNone/>
            </a:pPr>
            <a:r>
              <a:rPr lang="pt-BR" altLang="en-US" sz="16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2x1 = 2</a:t>
            </a:r>
          </a:p>
          <a:p>
            <a:pPr marL="457200" indent="-457200">
              <a:lnSpc>
                <a:spcPct val="90000"/>
              </a:lnSpc>
              <a:buNone/>
            </a:pPr>
            <a:r>
              <a:rPr lang="pt-BR" altLang="en-US" sz="16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2x2 = 4</a:t>
            </a:r>
          </a:p>
          <a:p>
            <a:pPr marL="457200" indent="-457200">
              <a:lnSpc>
                <a:spcPct val="90000"/>
              </a:lnSpc>
              <a:buNone/>
            </a:pPr>
            <a:r>
              <a:rPr lang="pt-BR" altLang="en-US" sz="16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...</a:t>
            </a:r>
          </a:p>
          <a:p>
            <a:pPr marL="457200" indent="-457200">
              <a:lnSpc>
                <a:spcPct val="90000"/>
              </a:lnSpc>
              <a:buNone/>
            </a:pPr>
            <a:r>
              <a:rPr lang="pt-BR" altLang="en-US" sz="16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2x9 = 18</a:t>
            </a:r>
          </a:p>
          <a:p>
            <a:pPr marL="457200" indent="-457200">
              <a:lnSpc>
                <a:spcPct val="90000"/>
              </a:lnSpc>
              <a:buNone/>
            </a:pPr>
            <a:r>
              <a:rPr lang="pt-BR" altLang="en-US" sz="16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  //linha em branco</a:t>
            </a:r>
          </a:p>
          <a:p>
            <a:pPr marL="457200" indent="-457200">
              <a:lnSpc>
                <a:spcPct val="90000"/>
              </a:lnSpc>
              <a:buNone/>
            </a:pPr>
            <a:r>
              <a:rPr lang="pt-BR" altLang="en-US" sz="16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3x1 = 3</a:t>
            </a:r>
          </a:p>
          <a:p>
            <a:pPr marL="457200" indent="-457200">
              <a:lnSpc>
                <a:spcPct val="90000"/>
              </a:lnSpc>
              <a:buNone/>
            </a:pPr>
            <a:r>
              <a:rPr lang="pt-BR" altLang="en-US" sz="16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3x2 = 6</a:t>
            </a:r>
          </a:p>
          <a:p>
            <a:pPr marL="457200" indent="-457200">
              <a:lnSpc>
                <a:spcPct val="90000"/>
              </a:lnSpc>
              <a:buNone/>
            </a:pPr>
            <a:r>
              <a:rPr lang="pt-BR" altLang="en-US" sz="16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...</a:t>
            </a:r>
          </a:p>
          <a:p>
            <a:pPr marL="457200" indent="-457200">
              <a:lnSpc>
                <a:spcPct val="90000"/>
              </a:lnSpc>
              <a:buNone/>
            </a:pPr>
            <a:r>
              <a:rPr lang="pt-BR" altLang="en-US" sz="16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...</a:t>
            </a:r>
          </a:p>
          <a:p>
            <a:pPr marL="457200" indent="-457200">
              <a:lnSpc>
                <a:spcPct val="90000"/>
              </a:lnSpc>
              <a:buNone/>
            </a:pPr>
            <a:r>
              <a:rPr lang="pt-BR" altLang="en-US" sz="16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9x1 = 9</a:t>
            </a:r>
          </a:p>
          <a:p>
            <a:pPr marL="457200" indent="-457200">
              <a:lnSpc>
                <a:spcPct val="90000"/>
              </a:lnSpc>
              <a:buNone/>
            </a:pPr>
            <a:r>
              <a:rPr lang="pt-BR" altLang="en-US" sz="16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...</a:t>
            </a:r>
          </a:p>
          <a:p>
            <a:pPr marL="457200" indent="-457200">
              <a:lnSpc>
                <a:spcPct val="90000"/>
              </a:lnSpc>
              <a:buNone/>
            </a:pPr>
            <a:r>
              <a:rPr lang="pt-BR" altLang="en-US" sz="16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9x9 = 81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Atividade </a:t>
            </a:r>
            <a:r>
              <a:rPr lang="pt-BR" dirty="0" smtClean="0"/>
              <a:t>4</a:t>
            </a:r>
            <a:endParaRPr lang="pt-BR" dirty="0"/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81000" y="1219200"/>
            <a:ext cx="8458200" cy="4637113"/>
          </a:xfrm>
        </p:spPr>
        <p:txBody>
          <a:bodyPr>
            <a:normAutofit/>
          </a:bodyPr>
          <a:lstStyle/>
          <a:p>
            <a:pPr marL="457200" indent="-457200">
              <a:lnSpc>
                <a:spcPct val="90000"/>
              </a:lnSpc>
            </a:pPr>
            <a:r>
              <a:rPr lang="pt-BR" altLang="en-US" sz="2000" dirty="0" smtClean="0"/>
              <a:t>Em uma disciplina com três exercícios, um professor deseja saber qual a maior e a menor nota de cada exercício e qual a maior e a menor média final. Faça um programa para auxiliá-lo nesta tarefa.</a:t>
            </a:r>
          </a:p>
          <a:p>
            <a:pPr marL="857250" lvl="1" indent="-457200">
              <a:lnSpc>
                <a:spcPct val="90000"/>
              </a:lnSpc>
              <a:buFont typeface="+mj-lt"/>
              <a:buAutoNum type="arabicPeriod"/>
            </a:pPr>
            <a:r>
              <a:rPr lang="pt-BR" altLang="en-US" dirty="0" smtClean="0"/>
              <a:t>O programa deve receber como entrada três notas de cada aluno em uma linha;</a:t>
            </a:r>
          </a:p>
          <a:p>
            <a:pPr marL="857250" lvl="1" indent="-457200">
              <a:lnSpc>
                <a:spcPct val="90000"/>
              </a:lnSpc>
              <a:buFont typeface="+mj-lt"/>
              <a:buAutoNum type="arabicPeriod"/>
            </a:pPr>
            <a:r>
              <a:rPr lang="pt-BR" altLang="en-US" dirty="0" smtClean="0"/>
              <a:t>Deve perguntar ao usuário se deseja inserir as notas de outro aluno, e: </a:t>
            </a:r>
          </a:p>
          <a:p>
            <a:pPr marL="1257300" lvl="2" indent="-457200">
              <a:lnSpc>
                <a:spcPct val="90000"/>
              </a:lnSpc>
            </a:pPr>
            <a:r>
              <a:rPr lang="pt-BR" altLang="en-US" dirty="0" smtClean="0"/>
              <a:t>Caso a resposta seja “sim” deve solicitar os dados do próximo aluno. </a:t>
            </a:r>
          </a:p>
          <a:p>
            <a:pPr marL="1257300" lvl="2" indent="-457200">
              <a:lnSpc>
                <a:spcPct val="90000"/>
              </a:lnSpc>
            </a:pPr>
            <a:r>
              <a:rPr lang="pt-BR" altLang="en-US" dirty="0" smtClean="0"/>
              <a:t>Caso a resposta seja “não” deve mostrar a maior e a menor nota do primeiro, do segundo, e do terceiro exercício e a maior e a menor média.</a:t>
            </a:r>
          </a:p>
          <a:p>
            <a:pPr marL="857250" lvl="1" indent="-457200">
              <a:lnSpc>
                <a:spcPct val="90000"/>
              </a:lnSpc>
            </a:pPr>
            <a:r>
              <a:rPr lang="pt-BR" altLang="en-US" sz="1800" dirty="0" smtClean="0"/>
              <a:t>Obs.: As notas devem ser impressas com duas casas decimais, de acordo com o exemplo abaixo: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447800" y="4572000"/>
            <a:ext cx="6248400" cy="203132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90000"/>
              </a:lnSpc>
              <a:buNone/>
            </a:pPr>
            <a:r>
              <a:rPr lang="pt-BR" altLang="en-US" sz="14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Entre com as notas do 1º aluno: 5.0 6.0 7.0</a:t>
            </a:r>
          </a:p>
          <a:p>
            <a:pPr marL="457200" indent="-457200">
              <a:lnSpc>
                <a:spcPct val="90000"/>
              </a:lnSpc>
              <a:buNone/>
            </a:pPr>
            <a:r>
              <a:rPr lang="pt-BR" altLang="en-US" sz="14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Deseja inserir as notas de outro aluno? (s/n):s</a:t>
            </a:r>
          </a:p>
          <a:p>
            <a:pPr marL="457200" indent="-457200">
              <a:lnSpc>
                <a:spcPct val="90000"/>
              </a:lnSpc>
            </a:pPr>
            <a:r>
              <a:rPr lang="pt-BR" altLang="en-US" sz="14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Entre com as notas do 2º aluno: 4.0 8.0 5.0</a:t>
            </a:r>
          </a:p>
          <a:p>
            <a:pPr marL="457200" indent="-457200">
              <a:lnSpc>
                <a:spcPct val="90000"/>
              </a:lnSpc>
            </a:pPr>
            <a:r>
              <a:rPr lang="pt-BR" altLang="en-US" sz="14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Deseja inserir as notas de outro aluno? (s/n):s</a:t>
            </a:r>
          </a:p>
          <a:p>
            <a:pPr marL="457200" indent="-457200">
              <a:lnSpc>
                <a:spcPct val="90000"/>
              </a:lnSpc>
            </a:pPr>
            <a:r>
              <a:rPr lang="pt-BR" altLang="en-US" sz="14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Entre com as notas do 3º aluno: 5.0 6.0 9.0</a:t>
            </a:r>
          </a:p>
          <a:p>
            <a:pPr marL="457200" indent="-457200">
              <a:lnSpc>
                <a:spcPct val="90000"/>
              </a:lnSpc>
            </a:pPr>
            <a:r>
              <a:rPr lang="pt-BR" altLang="en-US" sz="14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Deseja inserir as notas de outro aluno? (s/n):n</a:t>
            </a:r>
          </a:p>
          <a:p>
            <a:pPr marL="457200" indent="-457200">
              <a:lnSpc>
                <a:spcPct val="90000"/>
              </a:lnSpc>
            </a:pPr>
            <a:endParaRPr lang="pt-BR" altLang="en-US" sz="1400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pPr marL="457200" indent="-457200">
              <a:lnSpc>
                <a:spcPct val="90000"/>
              </a:lnSpc>
            </a:pPr>
            <a:r>
              <a:rPr lang="pt-BR" altLang="en-US" sz="14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| 1ºExercicio | 2ºExercicio | 3ºExercicio |    Media    |</a:t>
            </a:r>
          </a:p>
          <a:p>
            <a:pPr marL="457200" indent="-457200">
              <a:lnSpc>
                <a:spcPct val="90000"/>
              </a:lnSpc>
            </a:pPr>
            <a:r>
              <a:rPr lang="pt-BR" altLang="en-US" sz="14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| Maior|Menor | Maior|Menor | Maior|Menor | Maior|Menor |</a:t>
            </a:r>
          </a:p>
          <a:p>
            <a:pPr marL="457200" indent="-457200">
              <a:lnSpc>
                <a:spcPct val="90000"/>
              </a:lnSpc>
            </a:pPr>
            <a:r>
              <a:rPr lang="pt-BR" altLang="en-US" sz="14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|  5.00 4.00  |  8.00 6.00  |  9.00 5.00  |  6.67 5.67  |</a:t>
            </a:r>
          </a:p>
        </p:txBody>
      </p:sp>
    </p:spTree>
    <p:extLst>
      <p:ext uri="{BB962C8B-B14F-4D97-AF65-F5344CB8AC3E}">
        <p14:creationId xmlns:p14="http://schemas.microsoft.com/office/powerpoint/2010/main" val="29718277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Atividade </a:t>
            </a:r>
            <a:r>
              <a:rPr lang="pt-BR" dirty="0" smtClean="0"/>
              <a:t>5</a:t>
            </a:r>
            <a:endParaRPr lang="pt-BR" dirty="0"/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81000" y="1219200"/>
            <a:ext cx="8458200" cy="5334000"/>
          </a:xfrm>
          <a:ln>
            <a:noFill/>
          </a:ln>
        </p:spPr>
        <p:txBody>
          <a:bodyPr>
            <a:normAutofit lnSpcReduction="10000"/>
          </a:bodyPr>
          <a:lstStyle/>
          <a:p>
            <a:pPr marL="457200" indent="-457200">
              <a:lnSpc>
                <a:spcPct val="90000"/>
              </a:lnSpc>
            </a:pPr>
            <a:r>
              <a:rPr lang="pt-BR" altLang="en-US" sz="2000" dirty="0" smtClean="0"/>
              <a:t>Fazer um programa para calcular a raiz quadrada de um número positivo usando o roteiro abaixo (baseado no método de aproximações sucessivas de </a:t>
            </a:r>
            <a:r>
              <a:rPr lang="pt-BR" altLang="en-US" sz="2000" dirty="0" err="1" smtClean="0"/>
              <a:t>Newton-Raphson</a:t>
            </a:r>
            <a:r>
              <a:rPr lang="pt-BR" altLang="en-US" sz="2000" dirty="0" smtClean="0"/>
              <a:t>).</a:t>
            </a:r>
          </a:p>
          <a:p>
            <a:pPr marL="457200" indent="-457200">
              <a:lnSpc>
                <a:spcPct val="90000"/>
              </a:lnSpc>
            </a:pPr>
            <a:r>
              <a:rPr lang="pt-BR" altLang="en-US" sz="2000" dirty="0" smtClean="0"/>
              <a:t>Seja </a:t>
            </a:r>
            <a:r>
              <a:rPr lang="pt-BR" altLang="en-US" sz="2000" i="1" dirty="0" smtClean="0">
                <a:solidFill>
                  <a:schemeClr val="tx1"/>
                </a:solidFill>
              </a:rPr>
              <a:t>Y</a:t>
            </a:r>
            <a:r>
              <a:rPr lang="pt-BR" altLang="en-US" sz="2000" dirty="0" smtClean="0"/>
              <a:t> o número para o qual se quer computar a raiz quadrada:</a:t>
            </a:r>
          </a:p>
          <a:p>
            <a:pPr marL="857250" lvl="1" indent="-457200">
              <a:lnSpc>
                <a:spcPct val="90000"/>
              </a:lnSpc>
            </a:pPr>
            <a:r>
              <a:rPr lang="vi-VN" altLang="en-US" sz="1600" dirty="0" smtClean="0"/>
              <a:t>A primeira aproximação para a raiz quadrada de </a:t>
            </a:r>
            <a:r>
              <a:rPr lang="vi-VN" altLang="en-US" sz="1600" i="1" dirty="0" smtClean="0">
                <a:solidFill>
                  <a:schemeClr val="tx1"/>
                </a:solidFill>
              </a:rPr>
              <a:t>Y</a:t>
            </a:r>
            <a:r>
              <a:rPr lang="vi-VN" altLang="en-US" sz="1600" dirty="0" smtClean="0"/>
              <a:t> é</a:t>
            </a:r>
            <a:r>
              <a:rPr lang="pt-BR" altLang="en-US" sz="1600" dirty="0" smtClean="0"/>
              <a:t> dada por:</a:t>
            </a:r>
            <a:r>
              <a:rPr lang="vi-VN" altLang="en-US" sz="1600" dirty="0" smtClean="0"/>
              <a:t> </a:t>
            </a:r>
            <a:endParaRPr lang="pt-BR" altLang="en-US" sz="1600" dirty="0" smtClean="0"/>
          </a:p>
          <a:p>
            <a:pPr marL="857250" lvl="1" indent="-457200">
              <a:lnSpc>
                <a:spcPct val="90000"/>
              </a:lnSpc>
            </a:pPr>
            <a:endParaRPr lang="pt-BR" altLang="en-US" sz="1600" dirty="0" smtClean="0"/>
          </a:p>
          <a:p>
            <a:pPr marL="857250" lvl="1" indent="-457200">
              <a:lnSpc>
                <a:spcPct val="90000"/>
              </a:lnSpc>
            </a:pPr>
            <a:endParaRPr lang="pt-BR" altLang="en-US" sz="900" dirty="0" smtClean="0"/>
          </a:p>
          <a:p>
            <a:pPr marL="857250" lvl="1" indent="-457200">
              <a:lnSpc>
                <a:spcPct val="90000"/>
              </a:lnSpc>
            </a:pPr>
            <a:endParaRPr lang="pt-BR" altLang="en-US" sz="1600" dirty="0" smtClean="0"/>
          </a:p>
          <a:p>
            <a:pPr marL="857250" lvl="1" indent="-457200">
              <a:lnSpc>
                <a:spcPct val="90000"/>
              </a:lnSpc>
            </a:pPr>
            <a:r>
              <a:rPr lang="pt-BR" altLang="en-US" sz="1600" dirty="0" smtClean="0"/>
              <a:t>As demais aproximações são calculadas pela seguinte fórmula de recorrência:</a:t>
            </a:r>
          </a:p>
          <a:p>
            <a:pPr marL="857250" lvl="1" indent="-457200">
              <a:lnSpc>
                <a:spcPct val="90000"/>
              </a:lnSpc>
            </a:pPr>
            <a:endParaRPr lang="pt-BR" altLang="en-US" sz="1600" dirty="0" smtClean="0"/>
          </a:p>
          <a:p>
            <a:pPr marL="857250" lvl="1" indent="-457200">
              <a:lnSpc>
                <a:spcPct val="90000"/>
              </a:lnSpc>
              <a:buNone/>
            </a:pPr>
            <a:endParaRPr lang="pt-BR" altLang="en-US" sz="1600" dirty="0" smtClean="0"/>
          </a:p>
          <a:p>
            <a:pPr marL="857250" lvl="1" indent="-457200">
              <a:lnSpc>
                <a:spcPct val="90000"/>
              </a:lnSpc>
            </a:pPr>
            <a:endParaRPr lang="pt-BR" altLang="en-US" sz="1600" dirty="0" smtClean="0"/>
          </a:p>
          <a:p>
            <a:pPr marL="857250" lvl="1" indent="-457200">
              <a:lnSpc>
                <a:spcPct val="90000"/>
              </a:lnSpc>
            </a:pPr>
            <a:r>
              <a:rPr lang="pt-BR" altLang="en-US" sz="1600" dirty="0" smtClean="0"/>
              <a:t>A aproximação deve continuar até que o valor obtido mude pouco com o passar das iterações (menos de </a:t>
            </a:r>
            <a:r>
              <a:rPr lang="pt-BR" altLang="en-US" sz="1600" i="1" dirty="0" smtClean="0"/>
              <a:t>e</a:t>
            </a:r>
            <a:r>
              <a:rPr lang="pt-BR" altLang="en-US" sz="1600" dirty="0" smtClean="0"/>
              <a:t> = 0.1), Ou seja:</a:t>
            </a:r>
          </a:p>
          <a:p>
            <a:pPr marL="857250" lvl="1" indent="-457200">
              <a:lnSpc>
                <a:spcPct val="90000"/>
              </a:lnSpc>
            </a:pPr>
            <a:endParaRPr lang="pt-BR" altLang="en-US" sz="1600" dirty="0" smtClean="0"/>
          </a:p>
          <a:p>
            <a:pPr marL="857250" lvl="1" indent="-457200">
              <a:lnSpc>
                <a:spcPct val="90000"/>
              </a:lnSpc>
            </a:pPr>
            <a:endParaRPr lang="pt-BR" altLang="en-US" sz="1600" dirty="0" smtClean="0"/>
          </a:p>
          <a:p>
            <a:pPr marL="857250" lvl="1" indent="-457200">
              <a:lnSpc>
                <a:spcPct val="90000"/>
              </a:lnSpc>
            </a:pPr>
            <a:r>
              <a:rPr lang="pt-BR" altLang="en-US" sz="1600" dirty="0" smtClean="0"/>
              <a:t>Compare o resultado obtido com o resultado produzido pela função </a:t>
            </a:r>
            <a:r>
              <a:rPr lang="pt-BR" altLang="en-US" sz="1600" b="1" dirty="0" err="1" smtClean="0">
                <a:solidFill>
                  <a:schemeClr val="tx1"/>
                </a:solidFill>
              </a:rPr>
              <a:t>sqrt</a:t>
            </a:r>
            <a:r>
              <a:rPr lang="pt-BR" altLang="en-US" sz="1600" b="1" dirty="0" smtClean="0">
                <a:solidFill>
                  <a:schemeClr val="tx1"/>
                </a:solidFill>
              </a:rPr>
              <a:t>() </a:t>
            </a:r>
            <a:r>
              <a:rPr lang="pt-BR" altLang="en-US" sz="1600" dirty="0" smtClean="0"/>
              <a:t>disponível na biblioteca </a:t>
            </a:r>
            <a:r>
              <a:rPr lang="pt-BR" altLang="en-US" sz="1600" dirty="0" smtClean="0">
                <a:solidFill>
                  <a:srgbClr val="00B050"/>
                </a:solidFill>
              </a:rPr>
              <a:t>&lt;</a:t>
            </a:r>
            <a:r>
              <a:rPr lang="pt-BR" altLang="en-US" sz="1600" dirty="0" err="1" smtClean="0">
                <a:solidFill>
                  <a:srgbClr val="00B050"/>
                </a:solidFill>
              </a:rPr>
              <a:t>math</a:t>
            </a:r>
            <a:r>
              <a:rPr lang="pt-BR" altLang="en-US" sz="1600" dirty="0" smtClean="0">
                <a:solidFill>
                  <a:srgbClr val="00B050"/>
                </a:solidFill>
              </a:rPr>
              <a:t>.h&gt;</a:t>
            </a:r>
            <a:r>
              <a:rPr lang="pt-BR" altLang="en-US" sz="1600" dirty="0" smtClean="0"/>
              <a:t>:</a:t>
            </a:r>
          </a:p>
          <a:p>
            <a:pPr marL="857250" lvl="1" indent="-457200">
              <a:lnSpc>
                <a:spcPct val="90000"/>
              </a:lnSpc>
            </a:pPr>
            <a:endParaRPr lang="pt-BR" altLang="en-US" sz="3200" dirty="0" smtClean="0">
              <a:solidFill>
                <a:srgbClr val="00B050"/>
              </a:solidFill>
            </a:endParaRPr>
          </a:p>
          <a:p>
            <a:pPr marL="857250" lvl="1" indent="-457200">
              <a:lnSpc>
                <a:spcPct val="90000"/>
              </a:lnSpc>
            </a:pPr>
            <a:r>
              <a:rPr lang="pt-BR" altLang="en-US" sz="1600" dirty="0" smtClean="0"/>
              <a:t>Obs.: O valor absoluto | . | pode ser calculado através da função </a:t>
            </a:r>
            <a:r>
              <a:rPr lang="pt-BR" altLang="en-US" sz="1600" b="1" dirty="0" err="1" smtClean="0">
                <a:solidFill>
                  <a:schemeClr val="tx1"/>
                </a:solidFill>
              </a:rPr>
              <a:t>fabs</a:t>
            </a:r>
            <a:r>
              <a:rPr lang="pt-BR" altLang="en-US" sz="1600" b="1" dirty="0" smtClean="0">
                <a:solidFill>
                  <a:schemeClr val="tx1"/>
                </a:solidFill>
              </a:rPr>
              <a:t>()</a:t>
            </a:r>
            <a:r>
              <a:rPr lang="pt-BR" altLang="en-US" sz="1600" dirty="0" smtClean="0"/>
              <a:t>, disponível na biblioteca </a:t>
            </a:r>
            <a:r>
              <a:rPr lang="pt-BR" altLang="en-US" sz="1600" dirty="0" smtClean="0">
                <a:solidFill>
                  <a:srgbClr val="00B050"/>
                </a:solidFill>
              </a:rPr>
              <a:t>&lt;</a:t>
            </a:r>
            <a:r>
              <a:rPr lang="pt-BR" altLang="en-US" sz="1600" dirty="0" err="1" smtClean="0">
                <a:solidFill>
                  <a:srgbClr val="00B050"/>
                </a:solidFill>
              </a:rPr>
              <a:t>math</a:t>
            </a:r>
            <a:r>
              <a:rPr lang="pt-BR" altLang="en-US" sz="1600" dirty="0" smtClean="0">
                <a:solidFill>
                  <a:srgbClr val="00B050"/>
                </a:solidFill>
              </a:rPr>
              <a:t>.h&gt;</a:t>
            </a:r>
            <a:r>
              <a:rPr lang="pt-BR" altLang="en-US" sz="1600" dirty="0" smtClean="0"/>
              <a:t>.</a:t>
            </a:r>
            <a:endParaRPr lang="pt-BR" altLang="en-US" sz="1600" dirty="0" smtClean="0">
              <a:solidFill>
                <a:srgbClr val="00B050"/>
              </a:solidFill>
            </a:endParaRPr>
          </a:p>
          <a:p>
            <a:pPr marL="857250" lvl="1" indent="-457200">
              <a:lnSpc>
                <a:spcPct val="90000"/>
              </a:lnSpc>
            </a:pPr>
            <a:endParaRPr lang="pt-BR" altLang="en-US" sz="1600" dirty="0" smtClean="0">
              <a:solidFill>
                <a:srgbClr val="00B050"/>
              </a:solidFill>
            </a:endParaRPr>
          </a:p>
        </p:txBody>
      </p:sp>
      <p:graphicFrame>
        <p:nvGraphicFramePr>
          <p:cNvPr id="6" name="Objeto 5"/>
          <p:cNvGraphicFramePr>
            <a:graphicFrameLocks noChangeAspect="1"/>
          </p:cNvGraphicFramePr>
          <p:nvPr/>
        </p:nvGraphicFramePr>
        <p:xfrm>
          <a:off x="4268788" y="2579688"/>
          <a:ext cx="685800" cy="554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3" name="Equação" r:id="rId3" imgW="393480" imgH="317160" progId="Equation.3">
                  <p:embed/>
                </p:oleObj>
              </mc:Choice>
              <mc:Fallback>
                <p:oleObj name="Equação" r:id="rId3" imgW="393480" imgH="317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8788" y="2579688"/>
                        <a:ext cx="685800" cy="554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1604963" y="3468688"/>
          <a:ext cx="5784850" cy="690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4" name="Equação" r:id="rId5" imgW="3187440" imgH="380880" progId="Equation.3">
                  <p:embed/>
                </p:oleObj>
              </mc:Choice>
              <mc:Fallback>
                <p:oleObj name="Equação" r:id="rId5" imgW="3187440" imgH="380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4963" y="3468688"/>
                        <a:ext cx="5784850" cy="690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3633788" y="4619625"/>
          <a:ext cx="2678112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5" name="Equação" r:id="rId7" imgW="1638000" imgH="279360" progId="Equation.3">
                  <p:embed/>
                </p:oleObj>
              </mc:Choice>
              <mc:Fallback>
                <p:oleObj name="Equação" r:id="rId7" imgW="163800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3788" y="4619625"/>
                        <a:ext cx="2678112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2259013" y="5486400"/>
          <a:ext cx="5545137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6" name="Equation" r:id="rId9" imgW="3390840" imgH="279360" progId="Equation.3">
                  <p:embed/>
                </p:oleObj>
              </mc:Choice>
              <mc:Fallback>
                <p:oleObj name="Equation" r:id="rId9" imgW="339084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9013" y="5486400"/>
                        <a:ext cx="5545137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768925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Estruturas de Repetição - </a:t>
            </a:r>
            <a:r>
              <a:rPr lang="pt-BR" dirty="0" err="1" smtClean="0">
                <a:solidFill>
                  <a:schemeClr val="tx2"/>
                </a:solidFill>
              </a:rPr>
              <a:t>while</a:t>
            </a:r>
            <a:endParaRPr lang="pt-BR" dirty="0">
              <a:solidFill>
                <a:schemeClr val="tx2"/>
              </a:solidFill>
            </a:endParaRPr>
          </a:p>
        </p:txBody>
      </p:sp>
      <p:sp>
        <p:nvSpPr>
          <p:cNvPr id="17410" name="Espaço Reservado para Conteúdo 1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5181600"/>
          </a:xfrm>
        </p:spPr>
        <p:txBody>
          <a:bodyPr>
            <a:normAutofit/>
          </a:bodyPr>
          <a:lstStyle/>
          <a:p>
            <a:r>
              <a:rPr lang="pt-BR" dirty="0" smtClean="0"/>
              <a:t>Fluxograma do </a:t>
            </a:r>
            <a:r>
              <a:rPr lang="pt-BR" b="1" dirty="0" err="1" smtClean="0">
                <a:solidFill>
                  <a:schemeClr val="tx2"/>
                </a:solidFill>
                <a:ea typeface="+mj-ea"/>
                <a:cs typeface="+mj-cs"/>
              </a:rPr>
              <a:t>while</a:t>
            </a:r>
            <a:r>
              <a:rPr lang="pt-BR" dirty="0" smtClean="0"/>
              <a:t>: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pPr lvl="1"/>
            <a:r>
              <a:rPr lang="pt-BR" dirty="0"/>
              <a:t>H</a:t>
            </a:r>
            <a:r>
              <a:rPr lang="pt-BR" dirty="0" smtClean="0"/>
              <a:t>á </a:t>
            </a:r>
            <a:r>
              <a:rPr lang="pt-BR" dirty="0" smtClean="0"/>
              <a:t>a possibilidade de nunca se executar os comandos caso a primeira avaliação da condição já resulte em falso.</a:t>
            </a:r>
          </a:p>
        </p:txBody>
      </p:sp>
      <p:sp>
        <p:nvSpPr>
          <p:cNvPr id="6" name="Fluxograma: Decisão 5"/>
          <p:cNvSpPr/>
          <p:nvPr/>
        </p:nvSpPr>
        <p:spPr>
          <a:xfrm>
            <a:off x="3048000" y="2286000"/>
            <a:ext cx="2286000" cy="1219200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Avaliar condição</a:t>
            </a:r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3352800" y="4038600"/>
            <a:ext cx="1676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Executar comandos</a:t>
            </a:r>
            <a:endParaRPr lang="pt-BR" dirty="0"/>
          </a:p>
        </p:txBody>
      </p:sp>
      <p:cxnSp>
        <p:nvCxnSpPr>
          <p:cNvPr id="9" name="Conector de seta reta 8"/>
          <p:cNvCxnSpPr/>
          <p:nvPr/>
        </p:nvCxnSpPr>
        <p:spPr>
          <a:xfrm rot="5400000">
            <a:off x="3961606" y="2057400"/>
            <a:ext cx="457994" cy="794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de seta reta 9"/>
          <p:cNvCxnSpPr/>
          <p:nvPr/>
        </p:nvCxnSpPr>
        <p:spPr>
          <a:xfrm rot="5400000">
            <a:off x="3924300" y="3771900"/>
            <a:ext cx="533400" cy="1588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Forma 13"/>
          <p:cNvCxnSpPr>
            <a:stCxn id="6" idx="3"/>
            <a:endCxn id="21" idx="0"/>
          </p:cNvCxnSpPr>
          <p:nvPr/>
        </p:nvCxnSpPr>
        <p:spPr>
          <a:xfrm flipH="1">
            <a:off x="4267200" y="2895600"/>
            <a:ext cx="1066800" cy="2286000"/>
          </a:xfrm>
          <a:prstGeom prst="bentConnector4">
            <a:avLst>
              <a:gd name="adj1" fmla="val -21429"/>
              <a:gd name="adj2" fmla="val 83952"/>
            </a:avLst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angulado 16"/>
          <p:cNvCxnSpPr>
            <a:stCxn id="7" idx="1"/>
            <a:endCxn id="6" idx="1"/>
          </p:cNvCxnSpPr>
          <p:nvPr/>
        </p:nvCxnSpPr>
        <p:spPr>
          <a:xfrm rot="10800000">
            <a:off x="3048000" y="2895600"/>
            <a:ext cx="304800" cy="1409700"/>
          </a:xfrm>
          <a:prstGeom prst="bentConnector3">
            <a:avLst>
              <a:gd name="adj1" fmla="val 209021"/>
            </a:avLst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aixaDeTexto 18"/>
          <p:cNvSpPr txBox="1"/>
          <p:nvPr/>
        </p:nvSpPr>
        <p:spPr>
          <a:xfrm>
            <a:off x="2971800" y="3516868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verdadeiro</a:t>
            </a:r>
            <a:endParaRPr lang="pt-BR" dirty="0"/>
          </a:p>
        </p:txBody>
      </p:sp>
      <p:sp>
        <p:nvSpPr>
          <p:cNvPr id="20" name="CaixaDeTexto 19"/>
          <p:cNvSpPr txBox="1"/>
          <p:nvPr/>
        </p:nvSpPr>
        <p:spPr>
          <a:xfrm>
            <a:off x="5334000" y="25146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falso</a:t>
            </a:r>
            <a:endParaRPr lang="pt-BR" dirty="0"/>
          </a:p>
        </p:txBody>
      </p:sp>
      <p:sp>
        <p:nvSpPr>
          <p:cNvPr id="21" name="CaixaDeTexto 20"/>
          <p:cNvSpPr txBox="1"/>
          <p:nvPr/>
        </p:nvSpPr>
        <p:spPr>
          <a:xfrm>
            <a:off x="3657600" y="51816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prosseguir</a:t>
            </a: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1447800" y="34290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dirty="0" smtClean="0"/>
              <a:t>(repetir)</a:t>
            </a:r>
            <a:endParaRPr lang="pt-B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Estruturas de Repetição - </a:t>
            </a:r>
            <a:r>
              <a:rPr lang="pt-BR" dirty="0" err="1" smtClean="0">
                <a:solidFill>
                  <a:schemeClr val="tx2"/>
                </a:solidFill>
              </a:rPr>
              <a:t>while</a:t>
            </a:r>
            <a:endParaRPr lang="pt-BR" dirty="0">
              <a:solidFill>
                <a:schemeClr val="tx2"/>
              </a:solidFill>
            </a:endParaRPr>
          </a:p>
        </p:txBody>
      </p:sp>
      <p:sp>
        <p:nvSpPr>
          <p:cNvPr id="17410" name="Espaço Reservado para Conteúdo 1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5181600"/>
          </a:xfrm>
        </p:spPr>
        <p:txBody>
          <a:bodyPr>
            <a:normAutofit fontScale="92500" lnSpcReduction="10000"/>
          </a:bodyPr>
          <a:lstStyle/>
          <a:p>
            <a:r>
              <a:rPr lang="pt-BR" dirty="0" smtClean="0"/>
              <a:t>A estrutura </a:t>
            </a:r>
            <a:r>
              <a:rPr lang="pt-BR" b="1" dirty="0" err="1" smtClean="0">
                <a:solidFill>
                  <a:schemeClr val="tx2"/>
                </a:solidFill>
                <a:ea typeface="+mj-ea"/>
                <a:cs typeface="+mj-cs"/>
              </a:rPr>
              <a:t>while</a:t>
            </a:r>
            <a:r>
              <a:rPr lang="pt-BR" dirty="0" smtClean="0"/>
              <a:t> possui a seguinte sintaxe:</a:t>
            </a:r>
          </a:p>
          <a:p>
            <a:endParaRPr lang="pt-BR" b="1" dirty="0" smtClean="0">
              <a:solidFill>
                <a:schemeClr val="tx2"/>
              </a:solidFill>
            </a:endParaRPr>
          </a:p>
          <a:p>
            <a:endParaRPr lang="pt-BR" b="1" dirty="0" smtClean="0">
              <a:solidFill>
                <a:schemeClr val="tx2"/>
              </a:solidFill>
            </a:endParaRPr>
          </a:p>
          <a:p>
            <a:endParaRPr lang="pt-BR" b="1" dirty="0" smtClean="0">
              <a:solidFill>
                <a:schemeClr val="tx2"/>
              </a:solidFill>
            </a:endParaRPr>
          </a:p>
          <a:p>
            <a:endParaRPr lang="pt-BR" b="1" dirty="0" smtClean="0">
              <a:solidFill>
                <a:schemeClr val="tx2"/>
              </a:solidFill>
            </a:endParaRPr>
          </a:p>
          <a:p>
            <a:endParaRPr lang="pt-BR" b="1" dirty="0" smtClean="0">
              <a:solidFill>
                <a:schemeClr val="tx2"/>
              </a:solidFill>
            </a:endParaRPr>
          </a:p>
          <a:p>
            <a:r>
              <a:rPr lang="pt-BR" dirty="0" smtClean="0"/>
              <a:t>A palavra “</a:t>
            </a:r>
            <a:r>
              <a:rPr lang="pt-BR" i="1" dirty="0" err="1" smtClean="0"/>
              <a:t>while</a:t>
            </a:r>
            <a:r>
              <a:rPr lang="pt-BR" dirty="0" smtClean="0"/>
              <a:t>” significa “enquanto” em português, portanto, lê-se:</a:t>
            </a:r>
          </a:p>
          <a:p>
            <a:pPr lvl="1"/>
            <a:r>
              <a:rPr lang="pt-BR" sz="2000" dirty="0" smtClean="0"/>
              <a:t>“Enquanto a expressão booleana </a:t>
            </a:r>
            <a:r>
              <a:rPr lang="pt-BR" sz="2000" b="1" u="sng" dirty="0" smtClean="0"/>
              <a:t>for verdadeira</a:t>
            </a:r>
            <a:r>
              <a:rPr lang="pt-BR" sz="2000" dirty="0" smtClean="0"/>
              <a:t>, execute os comandos do bloco abaixo”.</a:t>
            </a:r>
          </a:p>
          <a:p>
            <a:pPr lvl="1"/>
            <a:r>
              <a:rPr lang="pt-BR" dirty="0" smtClean="0"/>
              <a:t>Ou seja, o bloco de comandos será repetido enquanto a expressão booleana for verdadeira.</a:t>
            </a:r>
          </a:p>
          <a:p>
            <a:r>
              <a:rPr lang="pt-BR" sz="2400" dirty="0" smtClean="0"/>
              <a:t>Algo dentro do laço deve ser capaz de modificar o resultado da expressão booleana, caso contrário o laço nunca terminará, e o programa entrará em “</a:t>
            </a:r>
            <a:r>
              <a:rPr lang="pt-BR" sz="2400" b="1" dirty="0" smtClean="0"/>
              <a:t>loop infinito</a:t>
            </a:r>
            <a:r>
              <a:rPr lang="pt-BR" sz="2400" dirty="0" smtClean="0"/>
              <a:t>”.</a:t>
            </a:r>
          </a:p>
          <a:p>
            <a:endParaRPr lang="pt-BR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19400" y="2057400"/>
            <a:ext cx="2971800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066800" y="0"/>
            <a:ext cx="7772400" cy="1143000"/>
          </a:xfrm>
        </p:spPr>
        <p:txBody>
          <a:bodyPr/>
          <a:lstStyle/>
          <a:p>
            <a:r>
              <a:rPr lang="pt-BR" dirty="0" smtClean="0"/>
              <a:t>Estruturas de Repetição - </a:t>
            </a:r>
            <a:r>
              <a:rPr lang="pt-BR" dirty="0" err="1" smtClean="0">
                <a:solidFill>
                  <a:schemeClr val="tx2"/>
                </a:solidFill>
              </a:rPr>
              <a:t>while</a:t>
            </a:r>
            <a:endParaRPr lang="pt-BR" dirty="0">
              <a:solidFill>
                <a:schemeClr val="tx2"/>
              </a:solidFill>
            </a:endParaRPr>
          </a:p>
        </p:txBody>
      </p:sp>
      <p:sp>
        <p:nvSpPr>
          <p:cNvPr id="17410" name="Espaço Reservado para Conteúdo 1"/>
          <p:cNvSpPr>
            <a:spLocks noGrp="1"/>
          </p:cNvSpPr>
          <p:nvPr>
            <p:ph idx="1"/>
          </p:nvPr>
        </p:nvSpPr>
        <p:spPr>
          <a:xfrm>
            <a:off x="381000" y="990600"/>
            <a:ext cx="8458200" cy="4637113"/>
          </a:xfrm>
        </p:spPr>
        <p:txBody>
          <a:bodyPr>
            <a:normAutofit/>
          </a:bodyPr>
          <a:lstStyle/>
          <a:p>
            <a:r>
              <a:rPr lang="pt-BR" dirty="0" smtClean="0"/>
              <a:t>Com o </a:t>
            </a:r>
            <a:r>
              <a:rPr lang="pt-BR" b="1" dirty="0" err="1" smtClean="0">
                <a:solidFill>
                  <a:schemeClr val="tx2"/>
                </a:solidFill>
              </a:rPr>
              <a:t>while</a:t>
            </a:r>
            <a:r>
              <a:rPr lang="pt-BR" dirty="0" smtClean="0"/>
              <a:t>, o programa anterior poderia ser alterado para trabalhar com vários alunos:</a:t>
            </a:r>
            <a:endParaRPr lang="pt-BR" sz="2000" dirty="0" smtClean="0"/>
          </a:p>
          <a:p>
            <a:endParaRPr lang="pt-BR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790700"/>
            <a:ext cx="6076950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5722" y="4800600"/>
            <a:ext cx="3718278" cy="161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Espaço Reservado para Conteúdo 1"/>
          <p:cNvSpPr txBox="1">
            <a:spLocks/>
          </p:cNvSpPr>
          <p:nvPr/>
        </p:nvSpPr>
        <p:spPr>
          <a:xfrm>
            <a:off x="6096000" y="1600200"/>
            <a:ext cx="3124200" cy="39513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A2626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Variável </a:t>
            </a:r>
            <a:r>
              <a:rPr kumimoji="0" lang="pt-BR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repetir</a:t>
            </a: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A2626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:</a:t>
            </a:r>
          </a:p>
          <a:p>
            <a:pPr>
              <a:spcBef>
                <a:spcPct val="20000"/>
              </a:spcBef>
            </a:pP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8A2626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valor 1</a:t>
            </a:r>
            <a:r>
              <a:rPr kumimoji="0" lang="pt-B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A2626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: o programa deve continuar;</a:t>
            </a:r>
          </a:p>
          <a:p>
            <a:pPr>
              <a:spcBef>
                <a:spcPct val="20000"/>
              </a:spcBef>
            </a:pPr>
            <a:r>
              <a:rPr lang="pt-BR" sz="2000" b="1" dirty="0" smtClean="0">
                <a:solidFill>
                  <a:srgbClr val="8A2626"/>
                </a:solidFill>
                <a:latin typeface="+mj-lt"/>
              </a:rPr>
              <a:t>valor 0</a:t>
            </a:r>
            <a:r>
              <a:rPr lang="pt-BR" sz="2000" dirty="0" smtClean="0">
                <a:solidFill>
                  <a:srgbClr val="8A2626"/>
                </a:solidFill>
                <a:latin typeface="+mj-lt"/>
              </a:rPr>
              <a:t>: o programa deve terminar.</a:t>
            </a:r>
          </a:p>
          <a:p>
            <a:pPr>
              <a:spcBef>
                <a:spcPct val="20000"/>
              </a:spcBef>
            </a:pPr>
            <a:r>
              <a:rPr kumimoji="0" lang="pt-B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A2626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O valor de 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repetir</a:t>
            </a:r>
            <a:r>
              <a:rPr kumimoji="0" lang="pt-B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A2626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pode mudar para zero na linha 21 caso o caractere lido  não seja </a:t>
            </a:r>
            <a:r>
              <a:rPr kumimoji="0" lang="pt-B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‘s’</a:t>
            </a:r>
            <a:r>
              <a:rPr lang="pt-BR" sz="2000" dirty="0" smtClean="0">
                <a:solidFill>
                  <a:srgbClr val="8A2626"/>
                </a:solidFill>
                <a:latin typeface="+mj-lt"/>
              </a:rPr>
              <a:t>, o que finaliza o laço.</a:t>
            </a:r>
            <a:endParaRPr kumimoji="0" lang="pt-BR" b="0" i="0" u="none" strike="noStrike" kern="1200" cap="none" spc="0" normalizeH="0" baseline="0" noProof="0" dirty="0" smtClean="0">
              <a:ln>
                <a:noFill/>
              </a:ln>
              <a:solidFill>
                <a:srgbClr val="8A2626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BR" sz="2400" b="0" i="0" u="none" strike="noStrike" kern="1200" cap="none" spc="0" normalizeH="0" baseline="0" noProof="0" dirty="0" smtClean="0">
              <a:ln>
                <a:noFill/>
              </a:ln>
              <a:solidFill>
                <a:srgbClr val="8A2626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Estruturas de Repetição - </a:t>
            </a:r>
            <a:r>
              <a:rPr lang="pt-BR" dirty="0" err="1" smtClean="0">
                <a:solidFill>
                  <a:schemeClr val="tx2"/>
                </a:solidFill>
              </a:rPr>
              <a:t>while</a:t>
            </a:r>
            <a:endParaRPr lang="pt-BR" dirty="0">
              <a:solidFill>
                <a:schemeClr val="tx2"/>
              </a:solidFill>
            </a:endParaRPr>
          </a:p>
        </p:txBody>
      </p:sp>
      <p:sp>
        <p:nvSpPr>
          <p:cNvPr id="17410" name="Espaço Reservado para Conteúdo 1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5181600"/>
          </a:xfrm>
        </p:spPr>
        <p:txBody>
          <a:bodyPr>
            <a:normAutofit/>
          </a:bodyPr>
          <a:lstStyle/>
          <a:p>
            <a:r>
              <a:rPr lang="pt-BR" dirty="0" smtClean="0"/>
              <a:t>Variações do </a:t>
            </a:r>
            <a:r>
              <a:rPr lang="pt-BR" b="1" dirty="0" err="1" smtClean="0">
                <a:solidFill>
                  <a:schemeClr val="tx2"/>
                </a:solidFill>
                <a:ea typeface="+mj-ea"/>
                <a:cs typeface="+mj-cs"/>
              </a:rPr>
              <a:t>while</a:t>
            </a:r>
            <a:r>
              <a:rPr lang="pt-BR" dirty="0" smtClean="0"/>
              <a:t>:</a:t>
            </a:r>
            <a:endParaRPr lang="pt-BR" b="1" dirty="0" smtClean="0">
              <a:solidFill>
                <a:schemeClr val="tx2"/>
              </a:solidFill>
            </a:endParaRPr>
          </a:p>
          <a:p>
            <a:endParaRPr lang="pt-BR" b="1" dirty="0" smtClean="0">
              <a:solidFill>
                <a:schemeClr val="tx2"/>
              </a:solidFill>
            </a:endParaRPr>
          </a:p>
          <a:p>
            <a:endParaRPr lang="pt-BR" b="1" dirty="0" smtClean="0">
              <a:solidFill>
                <a:schemeClr val="tx2"/>
              </a:solidFill>
            </a:endParaRPr>
          </a:p>
          <a:p>
            <a:endParaRPr lang="pt-BR" b="1" dirty="0" smtClean="0">
              <a:solidFill>
                <a:schemeClr val="tx2"/>
              </a:solidFill>
            </a:endParaRPr>
          </a:p>
          <a:p>
            <a:endParaRPr lang="pt-BR" b="1" dirty="0" smtClean="0">
              <a:solidFill>
                <a:schemeClr val="tx2"/>
              </a:solidFill>
            </a:endParaRP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As chaves são necessárias apenas quando há mais de um comando a ser repetido.</a:t>
            </a:r>
            <a:endParaRPr lang="pt-BR" sz="2400" dirty="0" smtClean="0"/>
          </a:p>
          <a:p>
            <a:endParaRPr lang="pt-BR" dirty="0" smtClean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50" y="3429000"/>
            <a:ext cx="28575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81288" y="4476750"/>
            <a:ext cx="378142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86100" y="1905000"/>
            <a:ext cx="2971800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066800" y="0"/>
            <a:ext cx="7772400" cy="1143000"/>
          </a:xfrm>
        </p:spPr>
        <p:txBody>
          <a:bodyPr/>
          <a:lstStyle/>
          <a:p>
            <a:r>
              <a:rPr lang="pt-BR" dirty="0" smtClean="0"/>
              <a:t>Estruturas de Repetição - </a:t>
            </a:r>
            <a:r>
              <a:rPr lang="pt-BR" dirty="0" err="1" smtClean="0">
                <a:solidFill>
                  <a:schemeClr val="tx2"/>
                </a:solidFill>
              </a:rPr>
              <a:t>while</a:t>
            </a:r>
            <a:endParaRPr lang="pt-BR" dirty="0">
              <a:solidFill>
                <a:schemeClr val="tx2"/>
              </a:solidFill>
            </a:endParaRPr>
          </a:p>
        </p:txBody>
      </p:sp>
      <p:sp>
        <p:nvSpPr>
          <p:cNvPr id="17410" name="Espaço Reservado para Conteúdo 1"/>
          <p:cNvSpPr>
            <a:spLocks noGrp="1"/>
          </p:cNvSpPr>
          <p:nvPr>
            <p:ph idx="1"/>
          </p:nvPr>
        </p:nvSpPr>
        <p:spPr>
          <a:xfrm>
            <a:off x="381000" y="990600"/>
            <a:ext cx="8458200" cy="4637113"/>
          </a:xfrm>
        </p:spPr>
        <p:txBody>
          <a:bodyPr>
            <a:normAutofit/>
          </a:bodyPr>
          <a:lstStyle/>
          <a:p>
            <a:r>
              <a:rPr lang="pt-BR" dirty="0" smtClean="0"/>
              <a:t>Exemplos de uso do </a:t>
            </a:r>
            <a:r>
              <a:rPr lang="pt-BR" b="1" dirty="0" err="1" smtClean="0">
                <a:solidFill>
                  <a:schemeClr val="tx2"/>
                </a:solidFill>
              </a:rPr>
              <a:t>while</a:t>
            </a:r>
            <a:r>
              <a:rPr lang="pt-BR" dirty="0" smtClean="0"/>
              <a:t>:</a:t>
            </a:r>
          </a:p>
        </p:txBody>
      </p:sp>
      <p:pic>
        <p:nvPicPr>
          <p:cNvPr id="21510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4267200"/>
            <a:ext cx="3390900" cy="192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8200" y="2438400"/>
            <a:ext cx="4257675" cy="302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9600" y="1676400"/>
            <a:ext cx="3581400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dirty="0" smtClean="0"/>
              <a:t>Estruturas de Repetição: </a:t>
            </a:r>
            <a:r>
              <a:rPr lang="pt-BR" sz="4000" dirty="0" err="1" smtClean="0">
                <a:solidFill>
                  <a:schemeClr val="tx2"/>
                </a:solidFill>
              </a:rPr>
              <a:t>do</a:t>
            </a:r>
            <a:r>
              <a:rPr lang="pt-BR" sz="4000" dirty="0" err="1" smtClean="0"/>
              <a:t>-</a:t>
            </a:r>
            <a:r>
              <a:rPr lang="pt-BR" sz="4000" dirty="0" err="1" smtClean="0">
                <a:solidFill>
                  <a:schemeClr val="tx2"/>
                </a:solidFill>
              </a:rPr>
              <a:t>while</a:t>
            </a:r>
            <a:endParaRPr lang="pt-BR" sz="4000" dirty="0">
              <a:solidFill>
                <a:schemeClr val="tx2"/>
              </a:solidFill>
            </a:endParaRPr>
          </a:p>
        </p:txBody>
      </p:sp>
      <p:sp>
        <p:nvSpPr>
          <p:cNvPr id="17410" name="Espaço Reservado para Conteúdo 1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5181600"/>
          </a:xfrm>
        </p:spPr>
        <p:txBody>
          <a:bodyPr>
            <a:normAutofit fontScale="92500" lnSpcReduction="10000"/>
          </a:bodyPr>
          <a:lstStyle/>
          <a:p>
            <a:r>
              <a:rPr lang="pt-BR" dirty="0" smtClean="0"/>
              <a:t>Fluxograma do </a:t>
            </a:r>
            <a:r>
              <a:rPr lang="pt-BR" b="1" dirty="0" err="1" smtClean="0">
                <a:solidFill>
                  <a:schemeClr val="tx2"/>
                </a:solidFill>
              </a:rPr>
              <a:t>do</a:t>
            </a:r>
            <a:r>
              <a:rPr lang="pt-BR" dirty="0" err="1" smtClean="0"/>
              <a:t>-</a:t>
            </a:r>
            <a:r>
              <a:rPr lang="pt-BR" b="1" dirty="0" err="1" smtClean="0">
                <a:solidFill>
                  <a:schemeClr val="tx2"/>
                </a:solidFill>
                <a:ea typeface="+mj-ea"/>
                <a:cs typeface="+mj-cs"/>
              </a:rPr>
              <a:t>while</a:t>
            </a:r>
            <a:r>
              <a:rPr lang="pt-BR" dirty="0" smtClean="0"/>
              <a:t>: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sz="3900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pPr lvl="1"/>
            <a:r>
              <a:rPr lang="pt-BR" dirty="0" smtClean="0"/>
              <a:t>Os </a:t>
            </a:r>
            <a:r>
              <a:rPr lang="pt-BR" dirty="0" smtClean="0"/>
              <a:t>comandos serão executados ao menos uma vez, pois a avaliação da condição ocorre apenas a pós a primeira execução.</a:t>
            </a:r>
          </a:p>
        </p:txBody>
      </p:sp>
      <p:sp>
        <p:nvSpPr>
          <p:cNvPr id="6" name="Fluxograma: Decisão 5"/>
          <p:cNvSpPr/>
          <p:nvPr/>
        </p:nvSpPr>
        <p:spPr>
          <a:xfrm>
            <a:off x="3276600" y="3352006"/>
            <a:ext cx="2286000" cy="1219200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Avaliar condição</a:t>
            </a:r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3581400" y="2285206"/>
            <a:ext cx="1676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Executar comandos</a:t>
            </a:r>
            <a:endParaRPr lang="pt-BR" dirty="0"/>
          </a:p>
        </p:txBody>
      </p:sp>
      <p:cxnSp>
        <p:nvCxnSpPr>
          <p:cNvPr id="9" name="Conector de seta reta 8"/>
          <p:cNvCxnSpPr>
            <a:endCxn id="7" idx="0"/>
          </p:cNvCxnSpPr>
          <p:nvPr/>
        </p:nvCxnSpPr>
        <p:spPr>
          <a:xfrm rot="5400000">
            <a:off x="4114800" y="1980406"/>
            <a:ext cx="609600" cy="1588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de seta reta 9"/>
          <p:cNvCxnSpPr>
            <a:stCxn id="7" idx="2"/>
            <a:endCxn id="6" idx="0"/>
          </p:cNvCxnSpPr>
          <p:nvPr/>
        </p:nvCxnSpPr>
        <p:spPr>
          <a:xfrm rot="5400000">
            <a:off x="4152900" y="3085306"/>
            <a:ext cx="533400" cy="1588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angulado 16"/>
          <p:cNvCxnSpPr>
            <a:stCxn id="6" idx="1"/>
            <a:endCxn id="7" idx="1"/>
          </p:cNvCxnSpPr>
          <p:nvPr/>
        </p:nvCxnSpPr>
        <p:spPr>
          <a:xfrm rot="10800000" flipH="1">
            <a:off x="3276600" y="2551906"/>
            <a:ext cx="304800" cy="1409700"/>
          </a:xfrm>
          <a:prstGeom prst="bentConnector3">
            <a:avLst>
              <a:gd name="adj1" fmla="val -402835"/>
            </a:avLst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aixaDeTexto 18"/>
          <p:cNvSpPr txBox="1"/>
          <p:nvPr/>
        </p:nvSpPr>
        <p:spPr>
          <a:xfrm>
            <a:off x="2286000" y="35814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verdadeiro</a:t>
            </a:r>
            <a:endParaRPr lang="pt-BR" dirty="0"/>
          </a:p>
        </p:txBody>
      </p:sp>
      <p:sp>
        <p:nvSpPr>
          <p:cNvPr id="20" name="CaixaDeTexto 19"/>
          <p:cNvSpPr txBox="1"/>
          <p:nvPr/>
        </p:nvSpPr>
        <p:spPr>
          <a:xfrm>
            <a:off x="4419600" y="4449096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falso</a:t>
            </a:r>
            <a:endParaRPr lang="pt-BR" dirty="0"/>
          </a:p>
        </p:txBody>
      </p:sp>
      <p:sp>
        <p:nvSpPr>
          <p:cNvPr id="21" name="CaixaDeTexto 20"/>
          <p:cNvSpPr txBox="1"/>
          <p:nvPr/>
        </p:nvSpPr>
        <p:spPr>
          <a:xfrm>
            <a:off x="3810000" y="5104606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prosseguir</a:t>
            </a:r>
            <a:endParaRPr lang="pt-BR" dirty="0"/>
          </a:p>
        </p:txBody>
      </p:sp>
      <p:cxnSp>
        <p:nvCxnSpPr>
          <p:cNvPr id="31" name="Conector de seta reta 30"/>
          <p:cNvCxnSpPr>
            <a:stCxn id="6" idx="2"/>
            <a:endCxn id="21" idx="0"/>
          </p:cNvCxnSpPr>
          <p:nvPr/>
        </p:nvCxnSpPr>
        <p:spPr>
          <a:xfrm rot="5400000">
            <a:off x="4152900" y="4837906"/>
            <a:ext cx="533400" cy="1588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ixaDeTexto 12"/>
          <p:cNvSpPr txBox="1"/>
          <p:nvPr/>
        </p:nvSpPr>
        <p:spPr>
          <a:xfrm>
            <a:off x="838200" y="30480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dirty="0" smtClean="0"/>
              <a:t>(repetir)</a:t>
            </a:r>
            <a:endParaRPr lang="pt-B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16941</TotalTime>
  <Words>1771</Words>
  <Application>Microsoft Macintosh PowerPoint</Application>
  <PresentationFormat>On-screen Show (4:3)</PresentationFormat>
  <Paragraphs>318</Paragraphs>
  <Slides>36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36</vt:i4>
      </vt:variant>
    </vt:vector>
  </HeadingPairs>
  <TitlesOfParts>
    <vt:vector size="39" baseType="lpstr">
      <vt:lpstr>Tema do Office</vt:lpstr>
      <vt:lpstr>Equação</vt:lpstr>
      <vt:lpstr>Equation</vt:lpstr>
      <vt:lpstr>Computação Eletrônica  Laços de repetição – for, while, do-while</vt:lpstr>
      <vt:lpstr>Estruturas de Repetição</vt:lpstr>
      <vt:lpstr>Estruturas de Repetição</vt:lpstr>
      <vt:lpstr>Estruturas de Repetição - while</vt:lpstr>
      <vt:lpstr>Estruturas de Repetição - while</vt:lpstr>
      <vt:lpstr>Estruturas de Repetição - while</vt:lpstr>
      <vt:lpstr>Estruturas de Repetição - while</vt:lpstr>
      <vt:lpstr>Estruturas de Repetição - while</vt:lpstr>
      <vt:lpstr>Estruturas de Repetição: do-while</vt:lpstr>
      <vt:lpstr>Estruturas de Repetição: do-while</vt:lpstr>
      <vt:lpstr>Estruturas de Repetição: do-while</vt:lpstr>
      <vt:lpstr>Estruturas de Repetição: do-while</vt:lpstr>
      <vt:lpstr>Estruturas de Repetição - do-while</vt:lpstr>
      <vt:lpstr>Estruturas de Repetição: Contadores</vt:lpstr>
      <vt:lpstr>Estruturas de Repetição - for</vt:lpstr>
      <vt:lpstr>Estruturas de Repetição: for</vt:lpstr>
      <vt:lpstr>Estruturas de Repetição: for</vt:lpstr>
      <vt:lpstr>Estruturas de Repetição: for</vt:lpstr>
      <vt:lpstr>Estruturas de Repetição: for</vt:lpstr>
      <vt:lpstr>Estruturas de Repetição: for</vt:lpstr>
      <vt:lpstr>Estruturas de Repetição: break</vt:lpstr>
      <vt:lpstr>Estruturas de Repetição: break</vt:lpstr>
      <vt:lpstr>Estruturas de Repetição: continue</vt:lpstr>
      <vt:lpstr>Estruturas de Repetição: continue</vt:lpstr>
      <vt:lpstr>Estruturas de Repetição:  Laços Aninhados</vt:lpstr>
      <vt:lpstr>Estruturas de Repetição:  Laços Aninhados</vt:lpstr>
      <vt:lpstr>Estruturas de Repetição:  Laços Aninhados</vt:lpstr>
      <vt:lpstr>Estruturas de Repetição: resumo</vt:lpstr>
      <vt:lpstr>Exemplo de Cálculo de Maior ou Máximo</vt:lpstr>
      <vt:lpstr>Exemplo de Cálculo de Média</vt:lpstr>
      <vt:lpstr>Chamada</vt:lpstr>
      <vt:lpstr>Atividade 1: 1EE – 2014.1</vt:lpstr>
      <vt:lpstr>Atividade 2</vt:lpstr>
      <vt:lpstr>Atividade 3</vt:lpstr>
      <vt:lpstr>Atividade 4</vt:lpstr>
      <vt:lpstr>Atividade 5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Tomaz de Aquino dos Santos Junior</dc:creator>
  <cp:lastModifiedBy>Luciano</cp:lastModifiedBy>
  <cp:revision>632</cp:revision>
  <cp:lastPrinted>2016-08-25T22:21:10Z</cp:lastPrinted>
  <dcterms:created xsi:type="dcterms:W3CDTF">2013-08-09T12:44:12Z</dcterms:created>
  <dcterms:modified xsi:type="dcterms:W3CDTF">2016-08-25T22:22:46Z</dcterms:modified>
</cp:coreProperties>
</file>